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Montserrat" panose="020B0604020202020204" charset="0"/>
      <p:regular r:id="rId28"/>
      <p:bold r:id="rId29"/>
      <p:italic r:id="rId30"/>
      <p:boldItalic r:id="rId31"/>
    </p:embeddedFont>
    <p:embeddedFont>
      <p:font typeface="Oswald Regular" panose="020B0604020202020204" charset="0"/>
      <p:regular r:id="rId32"/>
      <p:bold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02EFED-CB99-4E68-B2E0-829F1749258C}">
  <a:tblStyle styleId="{F902EFED-CB99-4E68-B2E0-829F174925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2259F3F-2119-4B11-B9A9-ACE96FD0395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23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e3d5bec73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e3d5bec73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e3d5bec737_1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e3d5bec737_1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a:t>### **Late 2020 Return Class Explaintion**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The industries bounced back the most at the 95% statisitcal signifiant level were:</a:t>
            </a:r>
            <a:endParaRPr/>
          </a:p>
          <a:p>
            <a:pPr marL="0" lvl="0" indent="0" algn="l" rtl="0">
              <a:spcBef>
                <a:spcPts val="0"/>
              </a:spcBef>
              <a:spcAft>
                <a:spcPts val="0"/>
              </a:spcAft>
              <a:buClr>
                <a:schemeClr val="dk1"/>
              </a:buClr>
              <a:buSzPts val="1100"/>
              <a:buFont typeface="Arial"/>
              <a:buNone/>
            </a:pPr>
            <a:r>
              <a:rPr lang="id"/>
              <a:t>- Housewares &amp; Specialties,</a:t>
            </a:r>
            <a:endParaRPr/>
          </a:p>
          <a:p>
            <a:pPr marL="0" lvl="0" indent="0" algn="l" rtl="0">
              <a:spcBef>
                <a:spcPts val="0"/>
              </a:spcBef>
              <a:spcAft>
                <a:spcPts val="0"/>
              </a:spcAft>
              <a:buClr>
                <a:schemeClr val="dk1"/>
              </a:buClr>
              <a:buSzPts val="1100"/>
              <a:buFont typeface="Arial"/>
              <a:buNone/>
            </a:pPr>
            <a:r>
              <a:rPr lang="id"/>
              <a:t>- Home Improvement Retail</a:t>
            </a:r>
            <a:endParaRPr/>
          </a:p>
          <a:p>
            <a:pPr marL="0" lvl="0" indent="0" algn="l" rtl="0">
              <a:spcBef>
                <a:spcPts val="0"/>
              </a:spcBef>
              <a:spcAft>
                <a:spcPts val="0"/>
              </a:spcAft>
              <a:buClr>
                <a:schemeClr val="dk1"/>
              </a:buClr>
              <a:buSzPts val="1100"/>
              <a:buFont typeface="Arial"/>
              <a:buNone/>
            </a:pPr>
            <a:r>
              <a:rPr lang="id"/>
              <a:t>- Automobile Manufacturers</a:t>
            </a:r>
            <a:endParaRPr/>
          </a:p>
          <a:p>
            <a:pPr marL="0" lvl="0" indent="0" algn="l" rtl="0">
              <a:spcBef>
                <a:spcPts val="0"/>
              </a:spcBef>
              <a:spcAft>
                <a:spcPts val="0"/>
              </a:spcAft>
              <a:buClr>
                <a:schemeClr val="dk1"/>
              </a:buClr>
              <a:buSzPts val="1100"/>
              <a:buFont typeface="Arial"/>
              <a:buNone/>
            </a:pPr>
            <a:r>
              <a:rPr lang="id"/>
              <a:t>- Homefurnishing Retail</a:t>
            </a:r>
            <a:endParaRPr/>
          </a:p>
          <a:p>
            <a:pPr marL="0" lvl="0" indent="0" algn="l" rtl="0">
              <a:spcBef>
                <a:spcPts val="0"/>
              </a:spcBef>
              <a:spcAft>
                <a:spcPts val="0"/>
              </a:spcAft>
              <a:buClr>
                <a:schemeClr val="dk1"/>
              </a:buClr>
              <a:buSzPts val="1100"/>
              <a:buFont typeface="Arial"/>
              <a:buNone/>
            </a:pPr>
            <a:r>
              <a:rPr lang="id"/>
              <a:t>- Heavy Electrical Equipment</a:t>
            </a:r>
            <a:endParaRPr/>
          </a:p>
          <a:p>
            <a:pPr marL="0" lvl="0" indent="0" algn="l" rtl="0">
              <a:spcBef>
                <a:spcPts val="0"/>
              </a:spcBef>
              <a:spcAft>
                <a:spcPts val="0"/>
              </a:spcAft>
              <a:buClr>
                <a:schemeClr val="dk1"/>
              </a:buClr>
              <a:buSzPts val="1100"/>
              <a:buFont typeface="Arial"/>
              <a:buNone/>
            </a:pPr>
            <a:r>
              <a:rPr lang="id"/>
              <a:t>- Silver</a:t>
            </a:r>
            <a:endParaRPr/>
          </a:p>
          <a:p>
            <a:pPr marL="0" lvl="0" indent="0" algn="l" rtl="0">
              <a:spcBef>
                <a:spcPts val="0"/>
              </a:spcBef>
              <a:spcAft>
                <a:spcPts val="0"/>
              </a:spcAft>
              <a:buClr>
                <a:schemeClr val="dk1"/>
              </a:buClr>
              <a:buSzPts val="1100"/>
              <a:buFont typeface="Arial"/>
              <a:buNone/>
            </a:pPr>
            <a:r>
              <a:rPr lang="id"/>
              <a:t>- Internet &amp; Direct Marketing Retail</a:t>
            </a:r>
            <a:endParaRPr/>
          </a:p>
          <a:p>
            <a:pPr marL="0" lvl="0" indent="0" algn="l" rtl="0">
              <a:spcBef>
                <a:spcPts val="0"/>
              </a:spcBef>
              <a:spcAft>
                <a:spcPts val="0"/>
              </a:spcAft>
              <a:buClr>
                <a:schemeClr val="dk1"/>
              </a:buClr>
              <a:buSzPts val="1100"/>
              <a:buFont typeface="Arial"/>
              <a:buNone/>
            </a:pPr>
            <a:r>
              <a:rPr lang="id"/>
              <a:t>- Computer &amp; Electronics Retail</a:t>
            </a:r>
            <a:endParaRPr/>
          </a:p>
          <a:p>
            <a:pPr marL="0" lvl="0" indent="0" algn="l" rtl="0">
              <a:spcBef>
                <a:spcPts val="0"/>
              </a:spcBef>
              <a:spcAft>
                <a:spcPts val="0"/>
              </a:spcAft>
              <a:buClr>
                <a:schemeClr val="dk1"/>
              </a:buClr>
              <a:buSzPts val="1100"/>
              <a:buFont typeface="Arial"/>
              <a:buNone/>
            </a:pPr>
            <a:r>
              <a:rPr lang="id"/>
              <a:t>- Home Furnishings</a:t>
            </a:r>
            <a:endParaRPr/>
          </a:p>
          <a:p>
            <a:pPr marL="0" lvl="0" indent="0" algn="l" rtl="0">
              <a:spcBef>
                <a:spcPts val="0"/>
              </a:spcBef>
              <a:spcAft>
                <a:spcPts val="0"/>
              </a:spcAft>
              <a:buClr>
                <a:schemeClr val="dk1"/>
              </a:buClr>
              <a:buSzPts val="1100"/>
              <a:buFont typeface="Arial"/>
              <a:buNone/>
            </a:pPr>
            <a:r>
              <a:rPr lang="id"/>
              <a:t>- Copper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Putting money from stimulus checks into home and auto makes sense espcially because of the low interest rates. Additonally focus on electrical, computer, and internet marketing makes sense with more people online. I can only attribute the rise in silver and copper becasue the are materials needed for tech and appliances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The industries bounced back the least at the 95% statisitcal signifiant level were:</a:t>
            </a:r>
            <a:endParaRPr/>
          </a:p>
          <a:p>
            <a:pPr marL="0" lvl="0" indent="0" algn="l" rtl="0">
              <a:spcBef>
                <a:spcPts val="0"/>
              </a:spcBef>
              <a:spcAft>
                <a:spcPts val="0"/>
              </a:spcAft>
              <a:buClr>
                <a:schemeClr val="dk1"/>
              </a:buClr>
              <a:buSzPts val="1100"/>
              <a:buFont typeface="Arial"/>
              <a:buNone/>
            </a:pPr>
            <a:r>
              <a:rPr lang="id"/>
              <a:t>- Asset Management &amp; Custody Banks</a:t>
            </a:r>
            <a:endParaRPr/>
          </a:p>
          <a:p>
            <a:pPr marL="0" lvl="0" indent="0" algn="l" rtl="0">
              <a:spcBef>
                <a:spcPts val="0"/>
              </a:spcBef>
              <a:spcAft>
                <a:spcPts val="0"/>
              </a:spcAft>
              <a:buClr>
                <a:schemeClr val="dk1"/>
              </a:buClr>
              <a:buSzPts val="1100"/>
              <a:buFont typeface="Arial"/>
              <a:buNone/>
            </a:pPr>
            <a:r>
              <a:rPr lang="id"/>
              <a:t>- Health Care Equipment</a:t>
            </a:r>
            <a:endParaRPr/>
          </a:p>
          <a:p>
            <a:pPr marL="0" lvl="0" indent="0" algn="l" rtl="0">
              <a:spcBef>
                <a:spcPts val="0"/>
              </a:spcBef>
              <a:spcAft>
                <a:spcPts val="0"/>
              </a:spcAft>
              <a:buClr>
                <a:schemeClr val="dk1"/>
              </a:buClr>
              <a:buSzPts val="1100"/>
              <a:buFont typeface="Arial"/>
              <a:buNone/>
            </a:pPr>
            <a:r>
              <a:rPr lang="id"/>
              <a:t>- Financial Exchanges &amp; Data</a:t>
            </a:r>
            <a:endParaRPr/>
          </a:p>
          <a:p>
            <a:pPr marL="0" lvl="0" indent="0" algn="l" rtl="0">
              <a:spcBef>
                <a:spcPts val="0"/>
              </a:spcBef>
              <a:spcAft>
                <a:spcPts val="0"/>
              </a:spcAft>
              <a:buClr>
                <a:schemeClr val="dk1"/>
              </a:buClr>
              <a:buSzPts val="1100"/>
              <a:buFont typeface="Arial"/>
              <a:buNone/>
            </a:pPr>
            <a:r>
              <a:rPr lang="id"/>
              <a:t>- Environmental &amp; Facilities Services</a:t>
            </a:r>
            <a:endParaRPr/>
          </a:p>
          <a:p>
            <a:pPr marL="0" lvl="0" indent="0" algn="l" rtl="0">
              <a:spcBef>
                <a:spcPts val="0"/>
              </a:spcBef>
              <a:spcAft>
                <a:spcPts val="0"/>
              </a:spcAft>
              <a:buClr>
                <a:schemeClr val="dk1"/>
              </a:buClr>
              <a:buSzPts val="1100"/>
              <a:buFont typeface="Arial"/>
              <a:buNone/>
            </a:pPr>
            <a:r>
              <a:rPr lang="id"/>
              <a:t>- Aerospace &amp; Defense</a:t>
            </a:r>
            <a:endParaRPr/>
          </a:p>
          <a:p>
            <a:pPr marL="0" lvl="0" indent="0" algn="l" rtl="0">
              <a:spcBef>
                <a:spcPts val="0"/>
              </a:spcBef>
              <a:spcAft>
                <a:spcPts val="0"/>
              </a:spcAft>
              <a:buClr>
                <a:schemeClr val="dk1"/>
              </a:buClr>
              <a:buSzPts val="1100"/>
              <a:buFont typeface="Arial"/>
              <a:buNone/>
            </a:pPr>
            <a:r>
              <a:rPr lang="id"/>
              <a:t>- Research &amp; Consulting Services</a:t>
            </a:r>
            <a:endParaRPr/>
          </a:p>
          <a:p>
            <a:pPr marL="0" lvl="0" indent="0" algn="l" rtl="0">
              <a:spcBef>
                <a:spcPts val="0"/>
              </a:spcBef>
              <a:spcAft>
                <a:spcPts val="0"/>
              </a:spcAft>
              <a:buClr>
                <a:schemeClr val="dk1"/>
              </a:buClr>
              <a:buSzPts val="1100"/>
              <a:buFont typeface="Arial"/>
              <a:buNone/>
            </a:pPr>
            <a:r>
              <a:rPr lang="id"/>
              <a:t>- Thrifts &amp; Mortgage Finance</a:t>
            </a:r>
            <a:endParaRPr/>
          </a:p>
          <a:p>
            <a:pPr marL="0" lvl="0" indent="0" algn="l" rtl="0">
              <a:spcBef>
                <a:spcPts val="0"/>
              </a:spcBef>
              <a:spcAft>
                <a:spcPts val="0"/>
              </a:spcAft>
              <a:buClr>
                <a:schemeClr val="dk1"/>
              </a:buClr>
              <a:buSzPts val="1100"/>
              <a:buFont typeface="Arial"/>
              <a:buNone/>
            </a:pPr>
            <a:r>
              <a:rPr lang="id"/>
              <a:t>- Retail REITs</a:t>
            </a:r>
            <a:endParaRPr/>
          </a:p>
          <a:p>
            <a:pPr marL="0" lvl="0" indent="0" algn="l" rtl="0">
              <a:spcBef>
                <a:spcPts val="0"/>
              </a:spcBef>
              <a:spcAft>
                <a:spcPts val="0"/>
              </a:spcAft>
              <a:buClr>
                <a:schemeClr val="dk1"/>
              </a:buClr>
              <a:buSzPts val="1100"/>
              <a:buFont typeface="Arial"/>
              <a:buNone/>
            </a:pPr>
            <a:r>
              <a:rPr lang="id"/>
              <a:t>- Regional Banks</a:t>
            </a:r>
            <a:endParaRPr/>
          </a:p>
          <a:p>
            <a:pPr marL="0" lvl="0" indent="0" algn="l" rtl="0">
              <a:spcBef>
                <a:spcPts val="0"/>
              </a:spcBef>
              <a:spcAft>
                <a:spcPts val="0"/>
              </a:spcAft>
              <a:buClr>
                <a:schemeClr val="dk1"/>
              </a:buClr>
              <a:buSzPts val="1100"/>
              <a:buFont typeface="Arial"/>
              <a:buNone/>
            </a:pPr>
            <a:r>
              <a:rPr lang="id"/>
              <a:t>- Pharmaceuticals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Some of these industries such as health care were already high and stayed high. With businesses suffering it was hard to justify paying for consultants, facility improvements, and other related business expenses. Some of the other categories I don't have great explaination for.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e3d5bec737_1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e3d5bec737_1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a:solidFill>
                  <a:schemeClr val="dk1"/>
                </a:solidFill>
              </a:rPr>
              <a:t>### **Early 2020 Return Class Explaintion**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The industries hit the hardest at the 95% statisitcal signifiant level were:</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Oil &amp; Gas Drilling</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Oil &amp; Gas Exploration &amp; Production</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Oil &amp; Gas Equipment &amp; Services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Department Stores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Hotel &amp; Resort REITs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Airlines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Mortgage REITs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Casinos &amp; Gaming</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Hotels, Resorts &amp; Cruise Lines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Homefurnishing Retail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This makes sense seeing as people stopped drive and demand for gas declined, people stopped going out to shop, travel and rereational activites were haulted, and many people were behind on their rent.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The industries least affected at the 95% statisitcal signifiant level were:</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Health Care Services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Life Sciences Tools &amp; Services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Electric Utilities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Multi-Utilities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Health Care Supplies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Specialized REITs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Application Software</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Packaged Foods &amp; Meats</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Biotechnology</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Health Care Equipment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This makes sense seeing as mask and other health care and related tools were high in demand, everyone was in their homes using alot of utlities, and people need software and packaged good to work from home.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d">
                <a:solidFill>
                  <a:schemeClr val="dk1"/>
                </a:solidFill>
              </a:rPr>
              <a:t>### **Late 2020 Return Class Explaintion**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d">
                <a:solidFill>
                  <a:schemeClr val="dk1"/>
                </a:solidFill>
              </a:rPr>
              <a:t>The industries bounced back the most at the 95% statisitcal signifiant level were:</a:t>
            </a:r>
            <a:endParaRPr>
              <a:solidFill>
                <a:schemeClr val="dk1"/>
              </a:solidFill>
            </a:endParaRPr>
          </a:p>
          <a:p>
            <a:pPr marL="0" lvl="0" indent="0" algn="l" rtl="0">
              <a:spcBef>
                <a:spcPts val="0"/>
              </a:spcBef>
              <a:spcAft>
                <a:spcPts val="0"/>
              </a:spcAft>
              <a:buNone/>
            </a:pPr>
            <a:r>
              <a:rPr lang="id">
                <a:solidFill>
                  <a:schemeClr val="dk1"/>
                </a:solidFill>
              </a:rPr>
              <a:t>- Housewares &amp; Specialties,</a:t>
            </a:r>
            <a:endParaRPr>
              <a:solidFill>
                <a:schemeClr val="dk1"/>
              </a:solidFill>
            </a:endParaRPr>
          </a:p>
          <a:p>
            <a:pPr marL="0" lvl="0" indent="0" algn="l" rtl="0">
              <a:spcBef>
                <a:spcPts val="0"/>
              </a:spcBef>
              <a:spcAft>
                <a:spcPts val="0"/>
              </a:spcAft>
              <a:buNone/>
            </a:pPr>
            <a:r>
              <a:rPr lang="id">
                <a:solidFill>
                  <a:schemeClr val="dk1"/>
                </a:solidFill>
              </a:rPr>
              <a:t>- Home Improvement Retail</a:t>
            </a:r>
            <a:endParaRPr>
              <a:solidFill>
                <a:schemeClr val="dk1"/>
              </a:solidFill>
            </a:endParaRPr>
          </a:p>
          <a:p>
            <a:pPr marL="0" lvl="0" indent="0" algn="l" rtl="0">
              <a:spcBef>
                <a:spcPts val="0"/>
              </a:spcBef>
              <a:spcAft>
                <a:spcPts val="0"/>
              </a:spcAft>
              <a:buNone/>
            </a:pPr>
            <a:r>
              <a:rPr lang="id">
                <a:solidFill>
                  <a:schemeClr val="dk1"/>
                </a:solidFill>
              </a:rPr>
              <a:t>- Automobile Manufacturers</a:t>
            </a:r>
            <a:endParaRPr>
              <a:solidFill>
                <a:schemeClr val="dk1"/>
              </a:solidFill>
            </a:endParaRPr>
          </a:p>
          <a:p>
            <a:pPr marL="0" lvl="0" indent="0" algn="l" rtl="0">
              <a:spcBef>
                <a:spcPts val="0"/>
              </a:spcBef>
              <a:spcAft>
                <a:spcPts val="0"/>
              </a:spcAft>
              <a:buNone/>
            </a:pPr>
            <a:r>
              <a:rPr lang="id">
                <a:solidFill>
                  <a:schemeClr val="dk1"/>
                </a:solidFill>
              </a:rPr>
              <a:t>- Homefurnishing Retail</a:t>
            </a:r>
            <a:endParaRPr>
              <a:solidFill>
                <a:schemeClr val="dk1"/>
              </a:solidFill>
            </a:endParaRPr>
          </a:p>
          <a:p>
            <a:pPr marL="0" lvl="0" indent="0" algn="l" rtl="0">
              <a:spcBef>
                <a:spcPts val="0"/>
              </a:spcBef>
              <a:spcAft>
                <a:spcPts val="0"/>
              </a:spcAft>
              <a:buNone/>
            </a:pPr>
            <a:r>
              <a:rPr lang="id">
                <a:solidFill>
                  <a:schemeClr val="dk1"/>
                </a:solidFill>
              </a:rPr>
              <a:t>- Heavy Electrical Equipment</a:t>
            </a:r>
            <a:endParaRPr>
              <a:solidFill>
                <a:schemeClr val="dk1"/>
              </a:solidFill>
            </a:endParaRPr>
          </a:p>
          <a:p>
            <a:pPr marL="0" lvl="0" indent="0" algn="l" rtl="0">
              <a:spcBef>
                <a:spcPts val="0"/>
              </a:spcBef>
              <a:spcAft>
                <a:spcPts val="0"/>
              </a:spcAft>
              <a:buNone/>
            </a:pPr>
            <a:r>
              <a:rPr lang="id">
                <a:solidFill>
                  <a:schemeClr val="dk1"/>
                </a:solidFill>
              </a:rPr>
              <a:t>- Silver</a:t>
            </a:r>
            <a:endParaRPr>
              <a:solidFill>
                <a:schemeClr val="dk1"/>
              </a:solidFill>
            </a:endParaRPr>
          </a:p>
          <a:p>
            <a:pPr marL="0" lvl="0" indent="0" algn="l" rtl="0">
              <a:spcBef>
                <a:spcPts val="0"/>
              </a:spcBef>
              <a:spcAft>
                <a:spcPts val="0"/>
              </a:spcAft>
              <a:buNone/>
            </a:pPr>
            <a:r>
              <a:rPr lang="id">
                <a:solidFill>
                  <a:schemeClr val="dk1"/>
                </a:solidFill>
              </a:rPr>
              <a:t>- Internet &amp; Direct Marketing Retail</a:t>
            </a:r>
            <a:endParaRPr>
              <a:solidFill>
                <a:schemeClr val="dk1"/>
              </a:solidFill>
            </a:endParaRPr>
          </a:p>
          <a:p>
            <a:pPr marL="0" lvl="0" indent="0" algn="l" rtl="0">
              <a:spcBef>
                <a:spcPts val="0"/>
              </a:spcBef>
              <a:spcAft>
                <a:spcPts val="0"/>
              </a:spcAft>
              <a:buNone/>
            </a:pPr>
            <a:r>
              <a:rPr lang="id">
                <a:solidFill>
                  <a:schemeClr val="dk1"/>
                </a:solidFill>
              </a:rPr>
              <a:t>- Computer &amp; Electronics Retail</a:t>
            </a:r>
            <a:endParaRPr>
              <a:solidFill>
                <a:schemeClr val="dk1"/>
              </a:solidFill>
            </a:endParaRPr>
          </a:p>
          <a:p>
            <a:pPr marL="0" lvl="0" indent="0" algn="l" rtl="0">
              <a:spcBef>
                <a:spcPts val="0"/>
              </a:spcBef>
              <a:spcAft>
                <a:spcPts val="0"/>
              </a:spcAft>
              <a:buNone/>
            </a:pPr>
            <a:r>
              <a:rPr lang="id">
                <a:solidFill>
                  <a:schemeClr val="dk1"/>
                </a:solidFill>
              </a:rPr>
              <a:t>- Home Furnishings</a:t>
            </a:r>
            <a:endParaRPr>
              <a:solidFill>
                <a:schemeClr val="dk1"/>
              </a:solidFill>
            </a:endParaRPr>
          </a:p>
          <a:p>
            <a:pPr marL="0" lvl="0" indent="0" algn="l" rtl="0">
              <a:spcBef>
                <a:spcPts val="0"/>
              </a:spcBef>
              <a:spcAft>
                <a:spcPts val="0"/>
              </a:spcAft>
              <a:buNone/>
            </a:pPr>
            <a:r>
              <a:rPr lang="id">
                <a:solidFill>
                  <a:schemeClr val="dk1"/>
                </a:solidFill>
              </a:rPr>
              <a:t>- Copper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d">
                <a:solidFill>
                  <a:schemeClr val="dk1"/>
                </a:solidFill>
              </a:rPr>
              <a:t>Putting money from stimulus checks into home and auto makes sense espcially because of the low interest rates. Additonally focus on electrical, computer, and internet marketing makes sense with more people online. I can only attribute the rise in silver and copper becasue the are materials needed for tech and appliances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d">
                <a:solidFill>
                  <a:schemeClr val="dk1"/>
                </a:solidFill>
              </a:rPr>
              <a:t>The industries bounced back the least at the 95% statisitcal signifiant level were:</a:t>
            </a:r>
            <a:endParaRPr>
              <a:solidFill>
                <a:schemeClr val="dk1"/>
              </a:solidFill>
            </a:endParaRPr>
          </a:p>
          <a:p>
            <a:pPr marL="0" lvl="0" indent="0" algn="l" rtl="0">
              <a:spcBef>
                <a:spcPts val="0"/>
              </a:spcBef>
              <a:spcAft>
                <a:spcPts val="0"/>
              </a:spcAft>
              <a:buNone/>
            </a:pPr>
            <a:r>
              <a:rPr lang="id">
                <a:solidFill>
                  <a:schemeClr val="dk1"/>
                </a:solidFill>
              </a:rPr>
              <a:t>- Asset Management &amp; Custody Banks</a:t>
            </a:r>
            <a:endParaRPr>
              <a:solidFill>
                <a:schemeClr val="dk1"/>
              </a:solidFill>
            </a:endParaRPr>
          </a:p>
          <a:p>
            <a:pPr marL="0" lvl="0" indent="0" algn="l" rtl="0">
              <a:spcBef>
                <a:spcPts val="0"/>
              </a:spcBef>
              <a:spcAft>
                <a:spcPts val="0"/>
              </a:spcAft>
              <a:buNone/>
            </a:pPr>
            <a:r>
              <a:rPr lang="id">
                <a:solidFill>
                  <a:schemeClr val="dk1"/>
                </a:solidFill>
              </a:rPr>
              <a:t>- Health Care Equipment</a:t>
            </a:r>
            <a:endParaRPr>
              <a:solidFill>
                <a:schemeClr val="dk1"/>
              </a:solidFill>
            </a:endParaRPr>
          </a:p>
          <a:p>
            <a:pPr marL="0" lvl="0" indent="0" algn="l" rtl="0">
              <a:spcBef>
                <a:spcPts val="0"/>
              </a:spcBef>
              <a:spcAft>
                <a:spcPts val="0"/>
              </a:spcAft>
              <a:buNone/>
            </a:pPr>
            <a:r>
              <a:rPr lang="id">
                <a:solidFill>
                  <a:schemeClr val="dk1"/>
                </a:solidFill>
              </a:rPr>
              <a:t>- Financial Exchanges &amp; Data</a:t>
            </a:r>
            <a:endParaRPr>
              <a:solidFill>
                <a:schemeClr val="dk1"/>
              </a:solidFill>
            </a:endParaRPr>
          </a:p>
          <a:p>
            <a:pPr marL="0" lvl="0" indent="0" algn="l" rtl="0">
              <a:spcBef>
                <a:spcPts val="0"/>
              </a:spcBef>
              <a:spcAft>
                <a:spcPts val="0"/>
              </a:spcAft>
              <a:buNone/>
            </a:pPr>
            <a:r>
              <a:rPr lang="id">
                <a:solidFill>
                  <a:schemeClr val="dk1"/>
                </a:solidFill>
              </a:rPr>
              <a:t>- Environmental &amp; Facilities Services</a:t>
            </a:r>
            <a:endParaRPr>
              <a:solidFill>
                <a:schemeClr val="dk1"/>
              </a:solidFill>
            </a:endParaRPr>
          </a:p>
          <a:p>
            <a:pPr marL="0" lvl="0" indent="0" algn="l" rtl="0">
              <a:spcBef>
                <a:spcPts val="0"/>
              </a:spcBef>
              <a:spcAft>
                <a:spcPts val="0"/>
              </a:spcAft>
              <a:buNone/>
            </a:pPr>
            <a:r>
              <a:rPr lang="id">
                <a:solidFill>
                  <a:schemeClr val="dk1"/>
                </a:solidFill>
              </a:rPr>
              <a:t>- Aerospace &amp; Defense</a:t>
            </a:r>
            <a:endParaRPr>
              <a:solidFill>
                <a:schemeClr val="dk1"/>
              </a:solidFill>
            </a:endParaRPr>
          </a:p>
          <a:p>
            <a:pPr marL="0" lvl="0" indent="0" algn="l" rtl="0">
              <a:spcBef>
                <a:spcPts val="0"/>
              </a:spcBef>
              <a:spcAft>
                <a:spcPts val="0"/>
              </a:spcAft>
              <a:buNone/>
            </a:pPr>
            <a:r>
              <a:rPr lang="id">
                <a:solidFill>
                  <a:schemeClr val="dk1"/>
                </a:solidFill>
              </a:rPr>
              <a:t>- Research &amp; Consulting Services</a:t>
            </a:r>
            <a:endParaRPr>
              <a:solidFill>
                <a:schemeClr val="dk1"/>
              </a:solidFill>
            </a:endParaRPr>
          </a:p>
          <a:p>
            <a:pPr marL="0" lvl="0" indent="0" algn="l" rtl="0">
              <a:spcBef>
                <a:spcPts val="0"/>
              </a:spcBef>
              <a:spcAft>
                <a:spcPts val="0"/>
              </a:spcAft>
              <a:buNone/>
            </a:pPr>
            <a:r>
              <a:rPr lang="id">
                <a:solidFill>
                  <a:schemeClr val="dk1"/>
                </a:solidFill>
              </a:rPr>
              <a:t>- Thrifts &amp; Mortgage Finance</a:t>
            </a:r>
            <a:endParaRPr>
              <a:solidFill>
                <a:schemeClr val="dk1"/>
              </a:solidFill>
            </a:endParaRPr>
          </a:p>
          <a:p>
            <a:pPr marL="0" lvl="0" indent="0" algn="l" rtl="0">
              <a:spcBef>
                <a:spcPts val="0"/>
              </a:spcBef>
              <a:spcAft>
                <a:spcPts val="0"/>
              </a:spcAft>
              <a:buNone/>
            </a:pPr>
            <a:r>
              <a:rPr lang="id">
                <a:solidFill>
                  <a:schemeClr val="dk1"/>
                </a:solidFill>
              </a:rPr>
              <a:t>- Retail REITs</a:t>
            </a:r>
            <a:endParaRPr>
              <a:solidFill>
                <a:schemeClr val="dk1"/>
              </a:solidFill>
            </a:endParaRPr>
          </a:p>
          <a:p>
            <a:pPr marL="0" lvl="0" indent="0" algn="l" rtl="0">
              <a:spcBef>
                <a:spcPts val="0"/>
              </a:spcBef>
              <a:spcAft>
                <a:spcPts val="0"/>
              </a:spcAft>
              <a:buNone/>
            </a:pPr>
            <a:r>
              <a:rPr lang="id">
                <a:solidFill>
                  <a:schemeClr val="dk1"/>
                </a:solidFill>
              </a:rPr>
              <a:t>- Regional Banks</a:t>
            </a:r>
            <a:endParaRPr>
              <a:solidFill>
                <a:schemeClr val="dk1"/>
              </a:solidFill>
            </a:endParaRPr>
          </a:p>
          <a:p>
            <a:pPr marL="0" lvl="0" indent="0" algn="l" rtl="0">
              <a:spcBef>
                <a:spcPts val="0"/>
              </a:spcBef>
              <a:spcAft>
                <a:spcPts val="0"/>
              </a:spcAft>
              <a:buNone/>
            </a:pPr>
            <a:r>
              <a:rPr lang="id">
                <a:solidFill>
                  <a:schemeClr val="dk1"/>
                </a:solidFill>
              </a:rPr>
              <a:t>- Pharmaceuticals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d">
                <a:solidFill>
                  <a:schemeClr val="dk1"/>
                </a:solidFill>
              </a:rPr>
              <a:t>Some of these industries such as health care were already high and stayed high. With businesses suffering it was hard to justify paying for consultants, facility improvements, and other related business expenses. Some of the other categories I don't have great explaination for.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e3d5bec737_1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e3d5bec737_1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e3d5bec737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e3d5bec737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e3d5bec737_1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e3d5bec737_1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3d5bec737_1_1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3d5bec737_1_1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e3d5bec737_1_1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e3d5bec737_1_1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 **Early 2020 Return Metric Explaintion**</a:t>
            </a:r>
            <a:endParaRPr/>
          </a:p>
          <a:p>
            <a:pPr marL="0" lvl="0" indent="0" algn="l" rtl="0">
              <a:spcBef>
                <a:spcPts val="0"/>
              </a:spcBef>
              <a:spcAft>
                <a:spcPts val="0"/>
              </a:spcAft>
              <a:buNone/>
            </a:pPr>
            <a:endParaRPr/>
          </a:p>
          <a:p>
            <a:pPr marL="0" lvl="0" indent="0" algn="l" rtl="0">
              <a:spcBef>
                <a:spcPts val="0"/>
              </a:spcBef>
              <a:spcAft>
                <a:spcPts val="0"/>
              </a:spcAft>
              <a:buNone/>
            </a:pPr>
            <a:r>
              <a:rPr lang="id"/>
              <a:t>The top positive metrics at the 95% statisitcal signifiant level were:</a:t>
            </a:r>
            <a:endParaRPr/>
          </a:p>
          <a:p>
            <a:pPr marL="0" lvl="0" indent="0" algn="l" rtl="0">
              <a:spcBef>
                <a:spcPts val="0"/>
              </a:spcBef>
              <a:spcAft>
                <a:spcPts val="0"/>
              </a:spcAft>
              <a:buNone/>
            </a:pPr>
            <a:r>
              <a:rPr lang="id"/>
              <a:t>- sales_price</a:t>
            </a:r>
            <a:endParaRPr/>
          </a:p>
          <a:p>
            <a:pPr marL="0" lvl="0" indent="0" algn="l" rtl="0">
              <a:spcBef>
                <a:spcPts val="0"/>
              </a:spcBef>
              <a:spcAft>
                <a:spcPts val="0"/>
              </a:spcAft>
              <a:buNone/>
            </a:pPr>
            <a:r>
              <a:rPr lang="id"/>
              <a:t>- price_close</a:t>
            </a:r>
            <a:endParaRPr/>
          </a:p>
          <a:p>
            <a:pPr marL="0" lvl="0" indent="0" algn="l" rtl="0">
              <a:spcBef>
                <a:spcPts val="0"/>
              </a:spcBef>
              <a:spcAft>
                <a:spcPts val="0"/>
              </a:spcAft>
              <a:buNone/>
            </a:pPr>
            <a:r>
              <a:rPr lang="id"/>
              <a:t>- net_income</a:t>
            </a:r>
            <a:endParaRPr/>
          </a:p>
          <a:p>
            <a:pPr marL="0" lvl="0" indent="0" algn="l" rtl="0">
              <a:spcBef>
                <a:spcPts val="0"/>
              </a:spcBef>
              <a:spcAft>
                <a:spcPts val="0"/>
              </a:spcAft>
              <a:buNone/>
            </a:pPr>
            <a:endParaRPr/>
          </a:p>
          <a:p>
            <a:pPr marL="0" lvl="0" indent="0" algn="l" rtl="0">
              <a:spcBef>
                <a:spcPts val="0"/>
              </a:spcBef>
              <a:spcAft>
                <a:spcPts val="0"/>
              </a:spcAft>
              <a:buNone/>
            </a:pPr>
            <a:r>
              <a:rPr lang="id"/>
              <a:t>The top negative  metrics at the 95% statisitcal signifiant level were:</a:t>
            </a:r>
            <a:endParaRPr/>
          </a:p>
          <a:p>
            <a:pPr marL="0" lvl="0" indent="0" algn="l" rtl="0">
              <a:spcBef>
                <a:spcPts val="0"/>
              </a:spcBef>
              <a:spcAft>
                <a:spcPts val="0"/>
              </a:spcAft>
              <a:buNone/>
            </a:pPr>
            <a:r>
              <a:rPr lang="id"/>
              <a:t>- ebit_price</a:t>
            </a:r>
            <a:endParaRPr/>
          </a:p>
          <a:p>
            <a:pPr marL="0" lvl="0" indent="0" algn="l" rtl="0">
              <a:spcBef>
                <a:spcPts val="0"/>
              </a:spcBef>
              <a:spcAft>
                <a:spcPts val="0"/>
              </a:spcAft>
              <a:buNone/>
            </a:pPr>
            <a:r>
              <a:rPr lang="id"/>
              <a:t>- debit_asset_ratio</a:t>
            </a:r>
            <a:endParaRPr/>
          </a:p>
          <a:p>
            <a:pPr marL="0" lvl="0" indent="0" algn="l" rtl="0">
              <a:spcBef>
                <a:spcPts val="0"/>
              </a:spcBef>
              <a:spcAft>
                <a:spcPts val="0"/>
              </a:spcAft>
              <a:buNone/>
            </a:pPr>
            <a:r>
              <a:rPr lang="id"/>
              <a:t>- equity_price</a:t>
            </a:r>
            <a:endParaRPr/>
          </a:p>
          <a:p>
            <a:pPr marL="0" lvl="0" indent="0" algn="l" rtl="0">
              <a:spcBef>
                <a:spcPts val="0"/>
              </a:spcBef>
              <a:spcAft>
                <a:spcPts val="0"/>
              </a:spcAft>
              <a:buNone/>
            </a:pPr>
            <a:r>
              <a:rPr lang="id"/>
              <a:t>- cash_assets</a:t>
            </a:r>
            <a:endParaRPr/>
          </a:p>
          <a:p>
            <a:pPr marL="0" lvl="0" indent="0" algn="l" rtl="0">
              <a:spcBef>
                <a:spcPts val="0"/>
              </a:spcBef>
              <a:spcAft>
                <a:spcPts val="0"/>
              </a:spcAft>
              <a:buNone/>
            </a:pPr>
            <a:r>
              <a:rPr lang="id"/>
              <a:t>- book_price</a:t>
            </a:r>
            <a:endParaRPr/>
          </a:p>
          <a:p>
            <a:pPr marL="0" lvl="0" indent="0" algn="l" rtl="0">
              <a:spcBef>
                <a:spcPts val="0"/>
              </a:spcBef>
              <a:spcAft>
                <a:spcPts val="0"/>
              </a:spcAft>
              <a:buNone/>
            </a:pPr>
            <a:r>
              <a:rPr lang="id"/>
              <a:t>- fixed_total</a:t>
            </a:r>
            <a:endParaRPr/>
          </a:p>
          <a:p>
            <a:pPr marL="0" lvl="0" indent="0" algn="l" rtl="0">
              <a:spcBef>
                <a:spcPts val="0"/>
              </a:spcBef>
              <a:spcAft>
                <a:spcPts val="0"/>
              </a:spcAft>
              <a:buNone/>
            </a:pPr>
            <a:r>
              <a:rPr lang="id"/>
              <a:t>- roe</a:t>
            </a:r>
            <a:endParaRPr/>
          </a:p>
          <a:p>
            <a:pPr marL="0" lvl="0" indent="0" algn="l" rtl="0">
              <a:spcBef>
                <a:spcPts val="0"/>
              </a:spcBef>
              <a:spcAft>
                <a:spcPts val="0"/>
              </a:spcAft>
              <a:buNone/>
            </a:pPr>
            <a:r>
              <a:rPr lang="id"/>
              <a:t>- ebitda</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e3d5bec737_1_1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e3d5bec737_1_1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 **Late 2020 Return Metric Explaintion**</a:t>
            </a:r>
            <a:endParaRPr/>
          </a:p>
          <a:p>
            <a:pPr marL="0" lvl="0" indent="0" algn="l" rtl="0">
              <a:spcBef>
                <a:spcPts val="0"/>
              </a:spcBef>
              <a:spcAft>
                <a:spcPts val="0"/>
              </a:spcAft>
              <a:buNone/>
            </a:pPr>
            <a:endParaRPr/>
          </a:p>
          <a:p>
            <a:pPr marL="0" lvl="0" indent="0" algn="l" rtl="0">
              <a:spcBef>
                <a:spcPts val="0"/>
              </a:spcBef>
              <a:spcAft>
                <a:spcPts val="0"/>
              </a:spcAft>
              <a:buNone/>
            </a:pPr>
            <a:r>
              <a:rPr lang="id"/>
              <a:t>The top positive metrics at the 95% statisitcal signifiant level were:</a:t>
            </a:r>
            <a:endParaRPr/>
          </a:p>
          <a:p>
            <a:pPr marL="0" lvl="0" indent="0" algn="l" rtl="0">
              <a:spcBef>
                <a:spcPts val="0"/>
              </a:spcBef>
              <a:spcAft>
                <a:spcPts val="0"/>
              </a:spcAft>
              <a:buNone/>
            </a:pPr>
            <a:r>
              <a:rPr lang="id"/>
              <a:t>- ebitda_price</a:t>
            </a:r>
            <a:endParaRPr/>
          </a:p>
          <a:p>
            <a:pPr marL="0" lvl="0" indent="0" algn="l" rtl="0">
              <a:spcBef>
                <a:spcPts val="0"/>
              </a:spcBef>
              <a:spcAft>
                <a:spcPts val="0"/>
              </a:spcAft>
              <a:buNone/>
            </a:pPr>
            <a:r>
              <a:rPr lang="id"/>
              <a:t>- debit_asset_ratio</a:t>
            </a:r>
            <a:endParaRPr/>
          </a:p>
          <a:p>
            <a:pPr marL="0" lvl="0" indent="0" algn="l" rtl="0">
              <a:spcBef>
                <a:spcPts val="0"/>
              </a:spcBef>
              <a:spcAft>
                <a:spcPts val="0"/>
              </a:spcAft>
              <a:buNone/>
            </a:pPr>
            <a:r>
              <a:rPr lang="id"/>
              <a:t>- cash_assets</a:t>
            </a:r>
            <a:endParaRPr/>
          </a:p>
          <a:p>
            <a:pPr marL="0" lvl="0" indent="0" algn="l" rtl="0">
              <a:spcBef>
                <a:spcPts val="0"/>
              </a:spcBef>
              <a:spcAft>
                <a:spcPts val="0"/>
              </a:spcAft>
              <a:buNone/>
            </a:pPr>
            <a:r>
              <a:rPr lang="id"/>
              <a:t>- cash_total_liab</a:t>
            </a:r>
            <a:endParaRPr/>
          </a:p>
          <a:p>
            <a:pPr marL="0" lvl="0" indent="0" algn="l" rtl="0">
              <a:spcBef>
                <a:spcPts val="0"/>
              </a:spcBef>
              <a:spcAft>
                <a:spcPts val="0"/>
              </a:spcAft>
              <a:buNone/>
            </a:pPr>
            <a:r>
              <a:rPr lang="id"/>
              <a:t>- book_price</a:t>
            </a:r>
            <a:endParaRPr/>
          </a:p>
          <a:p>
            <a:pPr marL="0" lvl="0" indent="0" algn="l" rtl="0">
              <a:spcBef>
                <a:spcPts val="0"/>
              </a:spcBef>
              <a:spcAft>
                <a:spcPts val="0"/>
              </a:spcAft>
              <a:buNone/>
            </a:pPr>
            <a:r>
              <a:rPr lang="id"/>
              <a:t>- roe</a:t>
            </a:r>
            <a:endParaRPr/>
          </a:p>
          <a:p>
            <a:pPr marL="0" lvl="0" indent="0" algn="l" rtl="0">
              <a:spcBef>
                <a:spcPts val="0"/>
              </a:spcBef>
              <a:spcAft>
                <a:spcPts val="0"/>
              </a:spcAft>
              <a:buNone/>
            </a:pPr>
            <a:r>
              <a:rPr lang="id"/>
              <a:t>- sales_price</a:t>
            </a:r>
            <a:endParaRPr/>
          </a:p>
          <a:p>
            <a:pPr marL="0" lvl="0" indent="0" algn="l" rtl="0">
              <a:spcBef>
                <a:spcPts val="0"/>
              </a:spcBef>
              <a:spcAft>
                <a:spcPts val="0"/>
              </a:spcAft>
              <a:buNone/>
            </a:pPr>
            <a:endParaRPr/>
          </a:p>
          <a:p>
            <a:pPr marL="0" lvl="0" indent="0" algn="l" rtl="0">
              <a:spcBef>
                <a:spcPts val="0"/>
              </a:spcBef>
              <a:spcAft>
                <a:spcPts val="0"/>
              </a:spcAft>
              <a:buNone/>
            </a:pPr>
            <a:r>
              <a:rPr lang="id"/>
              <a:t>The top negative  metrics at the 95% statisitcal signifiant level were:</a:t>
            </a:r>
            <a:endParaRPr/>
          </a:p>
          <a:p>
            <a:pPr marL="0" lvl="0" indent="0" algn="l" rtl="0">
              <a:spcBef>
                <a:spcPts val="0"/>
              </a:spcBef>
              <a:spcAft>
                <a:spcPts val="0"/>
              </a:spcAft>
              <a:buNone/>
            </a:pPr>
            <a:r>
              <a:rPr lang="id"/>
              <a:t>- ebit_price</a:t>
            </a:r>
            <a:endParaRPr/>
          </a:p>
          <a:p>
            <a:pPr marL="0" lvl="0" indent="0" algn="l" rtl="0">
              <a:spcBef>
                <a:spcPts val="0"/>
              </a:spcBef>
              <a:spcAft>
                <a:spcPts val="0"/>
              </a:spcAft>
              <a:buNone/>
            </a:pPr>
            <a:r>
              <a:rPr lang="id"/>
              <a:t>- cash_current_liab </a:t>
            </a:r>
            <a:endParaRPr/>
          </a:p>
          <a:p>
            <a:pPr marL="0" lvl="0" indent="0" algn="l" rtl="0">
              <a:spcBef>
                <a:spcPts val="0"/>
              </a:spcBef>
              <a:spcAft>
                <a:spcPts val="0"/>
              </a:spcAft>
              <a:buNone/>
            </a:pPr>
            <a:r>
              <a:rPr lang="id"/>
              <a:t>- book_value_share</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e3d5bec737_1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e3d5bec737_1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a:t>## **2020 Metric Returns Explained**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The top positive metric at the 95% statisitcal significant level is: **sales_price**</a:t>
            </a:r>
            <a:endParaRPr/>
          </a:p>
          <a:p>
            <a:pPr marL="0" lvl="0" indent="0" algn="l" rtl="0">
              <a:spcBef>
                <a:spcPts val="0"/>
              </a:spcBef>
              <a:spcAft>
                <a:spcPts val="0"/>
              </a:spcAft>
              <a:buClr>
                <a:schemeClr val="dk1"/>
              </a:buClr>
              <a:buSzPts val="1100"/>
              <a:buFont typeface="Arial"/>
              <a:buNone/>
            </a:pPr>
            <a:r>
              <a:rPr lang="id"/>
              <a:t>- Price to Sale was a postive statistcally significant variable for both Early and Late 2020 Returns. This makes sense because Sales is a the top of the balance sheet. High top line health on the balance sheet means money is coming in the company and connected with a high price, is a great signals for investors and subsequently postive stock returns.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The top negative  metrics at the 95% statisitcal signifiant level is: **ebit_price**</a:t>
            </a:r>
            <a:endParaRPr/>
          </a:p>
          <a:p>
            <a:pPr marL="0" lvl="0" indent="0" algn="l" rtl="0">
              <a:spcBef>
                <a:spcPts val="0"/>
              </a:spcBef>
              <a:spcAft>
                <a:spcPts val="0"/>
              </a:spcAft>
              <a:buClr>
                <a:schemeClr val="dk1"/>
              </a:buClr>
              <a:buSzPts val="1100"/>
              <a:buFont typeface="Arial"/>
              <a:buNone/>
            </a:pPr>
            <a:r>
              <a:rPr lang="id"/>
              <a:t>- Price to EBIT was a negative statistcally significant variable for both Early and Late 2020 Returns. This makes sense because EBIT is low on the balance sheet just above interest and taxes. Low bottom line health on the balnce sheet means there isn't much to pay off Interest Expenses, Taxes, or Working Capital. This would mean low new income and stock holders equity, and combined with a low price, subsequently negative stock retutn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e3d5bec737_1_1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e3d5bec737_1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e3d5bec73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e3d5bec73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e3d5bec737_1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e3d5bec737_1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a:t>### **Early 2020 Return Explaintion**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The top positve or least negative variables at the 95% statisitcal signifiant level were:</a:t>
            </a:r>
            <a:endParaRPr/>
          </a:p>
          <a:p>
            <a:pPr marL="0" lvl="0" indent="0" algn="l" rtl="0">
              <a:spcBef>
                <a:spcPts val="0"/>
              </a:spcBef>
              <a:spcAft>
                <a:spcPts val="0"/>
              </a:spcAft>
              <a:buNone/>
            </a:pPr>
            <a:r>
              <a:rPr lang="id"/>
              <a:t>- </a:t>
            </a:r>
            <a:r>
              <a:rPr lang="id" sz="1050">
                <a:solidFill>
                  <a:schemeClr val="dk1"/>
                </a:solidFill>
              </a:rPr>
              <a:t>Integrated Telecommunication Services</a:t>
            </a:r>
            <a:endParaRPr sz="1050">
              <a:solidFill>
                <a:schemeClr val="dk1"/>
              </a:solidFill>
            </a:endParaRPr>
          </a:p>
          <a:p>
            <a:pPr marL="0" lvl="0" indent="0" algn="l" rtl="0">
              <a:spcBef>
                <a:spcPts val="0"/>
              </a:spcBef>
              <a:spcAft>
                <a:spcPts val="0"/>
              </a:spcAft>
              <a:buNone/>
            </a:pPr>
            <a:r>
              <a:rPr lang="id" sz="1050">
                <a:solidFill>
                  <a:schemeClr val="dk1"/>
                </a:solidFill>
              </a:rPr>
              <a:t>- bep</a:t>
            </a:r>
            <a:endParaRPr sz="1050">
              <a:solidFill>
                <a:schemeClr val="dk1"/>
              </a:solidFill>
            </a:endParaRPr>
          </a:p>
          <a:p>
            <a:pPr marL="0" lvl="0" indent="0" algn="l" rtl="0">
              <a:spcBef>
                <a:spcPts val="0"/>
              </a:spcBef>
              <a:spcAft>
                <a:spcPts val="0"/>
              </a:spcAft>
              <a:buNone/>
            </a:pPr>
            <a:r>
              <a:rPr lang="id" sz="1050">
                <a:solidFill>
                  <a:schemeClr val="dk1"/>
                </a:solidFill>
              </a:rPr>
              <a:t>- Health Care Distributors</a:t>
            </a:r>
            <a:endParaRPr sz="1050">
              <a:solidFill>
                <a:schemeClr val="dk1"/>
              </a:solidFill>
            </a:endParaRPr>
          </a:p>
          <a:p>
            <a:pPr marL="0" lvl="0" indent="0" algn="l" rtl="0">
              <a:spcBef>
                <a:spcPts val="0"/>
              </a:spcBef>
              <a:spcAft>
                <a:spcPts val="0"/>
              </a:spcAft>
              <a:buNone/>
            </a:pPr>
            <a:r>
              <a:rPr lang="id" sz="1050">
                <a:solidFill>
                  <a:schemeClr val="dk1"/>
                </a:solidFill>
              </a:rPr>
              <a:t>- Food Retail</a:t>
            </a:r>
            <a:endParaRPr sz="1050">
              <a:solidFill>
                <a:schemeClr val="dk1"/>
              </a:solidFill>
            </a:endParaRPr>
          </a:p>
          <a:p>
            <a:pPr marL="0" lvl="0" indent="0" algn="l" rtl="0">
              <a:spcBef>
                <a:spcPts val="0"/>
              </a:spcBef>
              <a:spcAft>
                <a:spcPts val="0"/>
              </a:spcAft>
              <a:buNone/>
            </a:pPr>
            <a:r>
              <a:rPr lang="id" sz="1050">
                <a:solidFill>
                  <a:schemeClr val="dk1"/>
                </a:solidFill>
              </a:rPr>
              <a:t>- Water Utilities</a:t>
            </a:r>
            <a:endParaRPr sz="1050">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Net Income, Retrun on Equity (roe), Book to Price, and Debit to Asset ratio also remained statisitcally signifiant and maintained their orginal sign from the only metrics model. Interesting to see Basic Earning Power Ratio (bep) have such predictive influence on the model being the largest most postive coefficent.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The top negative variables at the 95% statisitcal signifiant level were:</a:t>
            </a:r>
            <a:endParaRPr/>
          </a:p>
          <a:p>
            <a:pPr marL="0" lvl="0" indent="0" algn="l" rtl="0">
              <a:spcBef>
                <a:spcPts val="0"/>
              </a:spcBef>
              <a:spcAft>
                <a:spcPts val="0"/>
              </a:spcAft>
              <a:buNone/>
            </a:pPr>
            <a:r>
              <a:rPr lang="id"/>
              <a:t>- </a:t>
            </a:r>
            <a:r>
              <a:rPr lang="id" sz="1050">
                <a:solidFill>
                  <a:schemeClr val="dk1"/>
                </a:solidFill>
              </a:rPr>
              <a:t>Oil &amp; Gas Equipment &amp; Services</a:t>
            </a:r>
            <a:endParaRPr sz="1050">
              <a:solidFill>
                <a:schemeClr val="dk1"/>
              </a:solidFill>
            </a:endParaRPr>
          </a:p>
          <a:p>
            <a:pPr marL="0" lvl="0" indent="0" algn="l" rtl="0">
              <a:spcBef>
                <a:spcPts val="0"/>
              </a:spcBef>
              <a:spcAft>
                <a:spcPts val="0"/>
              </a:spcAft>
              <a:buNone/>
            </a:pPr>
            <a:r>
              <a:rPr lang="id" sz="1050">
                <a:solidFill>
                  <a:schemeClr val="dk1"/>
                </a:solidFill>
              </a:rPr>
              <a:t>- Oil &amp; Gas Exploration &amp; Production</a:t>
            </a:r>
            <a:endParaRPr sz="1050">
              <a:solidFill>
                <a:schemeClr val="dk1"/>
              </a:solidFill>
            </a:endParaRPr>
          </a:p>
          <a:p>
            <a:pPr marL="0" lvl="0" indent="0" algn="l" rtl="0">
              <a:spcBef>
                <a:spcPts val="0"/>
              </a:spcBef>
              <a:spcAft>
                <a:spcPts val="0"/>
              </a:spcAft>
              <a:buNone/>
            </a:pPr>
            <a:r>
              <a:rPr lang="id" sz="1050">
                <a:solidFill>
                  <a:schemeClr val="dk1"/>
                </a:solidFill>
              </a:rPr>
              <a:t>- roa</a:t>
            </a:r>
            <a:endParaRPr sz="1050">
              <a:solidFill>
                <a:schemeClr val="dk1"/>
              </a:solidFill>
            </a:endParaRPr>
          </a:p>
          <a:p>
            <a:pPr marL="0" lvl="0" indent="0" algn="l" rtl="0">
              <a:spcBef>
                <a:spcPts val="0"/>
              </a:spcBef>
              <a:spcAft>
                <a:spcPts val="0"/>
              </a:spcAft>
              <a:buNone/>
            </a:pPr>
            <a:r>
              <a:rPr lang="id" sz="1050">
                <a:solidFill>
                  <a:schemeClr val="dk1"/>
                </a:solidFill>
              </a:rPr>
              <a:t>- Oil &amp; Gas Drilling</a:t>
            </a:r>
            <a:endParaRPr sz="1050">
              <a:solidFill>
                <a:schemeClr val="dk1"/>
              </a:solidFill>
            </a:endParaRPr>
          </a:p>
          <a:p>
            <a:pPr marL="0" lvl="0" indent="0" algn="l" rtl="0">
              <a:spcBef>
                <a:spcPts val="0"/>
              </a:spcBef>
              <a:spcAft>
                <a:spcPts val="0"/>
              </a:spcAft>
              <a:buNone/>
            </a:pPr>
            <a:r>
              <a:rPr lang="id" sz="1050">
                <a:solidFill>
                  <a:schemeClr val="dk1"/>
                </a:solidFill>
              </a:rPr>
              <a:t>- ebit_price</a:t>
            </a:r>
            <a:endParaRPr sz="1050">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All of these variables were the top statisitcal signifiant negative variables in their respective models (metric and classification). Intersting to see more clasification than metrics. Additionally I must point out EBIT to Price persisted in magnitude and statisitcal signifiant unlike Sales to Price</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e3d5bec737_1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e3d5bec737_1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a:t>### **Late  2020 Return Explaintion**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The top positve variables at the 95% statisitcal signifiant level were:</a:t>
            </a:r>
            <a:endParaRPr/>
          </a:p>
          <a:p>
            <a:pPr marL="0" lvl="0" indent="0" algn="l" rtl="0">
              <a:spcBef>
                <a:spcPts val="0"/>
              </a:spcBef>
              <a:spcAft>
                <a:spcPts val="0"/>
              </a:spcAft>
              <a:buNone/>
            </a:pPr>
            <a:r>
              <a:rPr lang="id"/>
              <a:t>- </a:t>
            </a:r>
            <a:r>
              <a:rPr lang="id" sz="1050">
                <a:solidFill>
                  <a:schemeClr val="dk1"/>
                </a:solidFill>
              </a:rPr>
              <a:t>Housewares &amp; Specialties</a:t>
            </a:r>
            <a:endParaRPr sz="1050">
              <a:solidFill>
                <a:schemeClr val="dk1"/>
              </a:solidFill>
            </a:endParaRPr>
          </a:p>
          <a:p>
            <a:pPr marL="0" lvl="0" indent="0" algn="l" rtl="0">
              <a:spcBef>
                <a:spcPts val="0"/>
              </a:spcBef>
              <a:spcAft>
                <a:spcPts val="0"/>
              </a:spcAft>
              <a:buNone/>
            </a:pPr>
            <a:r>
              <a:rPr lang="id" sz="1050">
                <a:solidFill>
                  <a:schemeClr val="dk1"/>
                </a:solidFill>
              </a:rPr>
              <a:t>- Automobile Manufacturers</a:t>
            </a:r>
            <a:endParaRPr sz="1050">
              <a:solidFill>
                <a:schemeClr val="dk1"/>
              </a:solidFill>
            </a:endParaRPr>
          </a:p>
          <a:p>
            <a:pPr marL="0" lvl="0" indent="0" algn="l" rtl="0">
              <a:spcBef>
                <a:spcPts val="0"/>
              </a:spcBef>
              <a:spcAft>
                <a:spcPts val="0"/>
              </a:spcAft>
              <a:buNone/>
            </a:pPr>
            <a:r>
              <a:rPr lang="id" sz="1050">
                <a:solidFill>
                  <a:schemeClr val="dk1"/>
                </a:solidFill>
              </a:rPr>
              <a:t>- Home Improvement Retail</a:t>
            </a:r>
            <a:endParaRPr sz="1050">
              <a:solidFill>
                <a:schemeClr val="dk1"/>
              </a:solidFill>
            </a:endParaRPr>
          </a:p>
          <a:p>
            <a:pPr marL="0" lvl="0" indent="0" algn="l" rtl="0">
              <a:spcBef>
                <a:spcPts val="0"/>
              </a:spcBef>
              <a:spcAft>
                <a:spcPts val="0"/>
              </a:spcAft>
              <a:buNone/>
            </a:pPr>
            <a:r>
              <a:rPr lang="id" sz="1050">
                <a:solidFill>
                  <a:schemeClr val="dk1"/>
                </a:solidFill>
              </a:rPr>
              <a:t>- Life &amp; Health Insurance</a:t>
            </a:r>
            <a:endParaRPr sz="1050">
              <a:solidFill>
                <a:schemeClr val="dk1"/>
              </a:solidFill>
            </a:endParaRPr>
          </a:p>
          <a:p>
            <a:pPr marL="0" lvl="0" indent="0" algn="l" rtl="0">
              <a:spcBef>
                <a:spcPts val="0"/>
              </a:spcBef>
              <a:spcAft>
                <a:spcPts val="0"/>
              </a:spcAft>
              <a:buNone/>
            </a:pPr>
            <a:r>
              <a:rPr lang="id" sz="1050">
                <a:solidFill>
                  <a:schemeClr val="dk1"/>
                </a:solidFill>
              </a:rPr>
              <a:t>- ebitda_price</a:t>
            </a:r>
            <a:endParaRPr sz="1050">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Intersting to see all top positve variables were classification. This means a big indicator of success in late 2020 was the industry.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The top negative variables or least positive at the 95% statisitcal signifiant level were:</a:t>
            </a:r>
            <a:endParaRPr/>
          </a:p>
          <a:p>
            <a:pPr marL="0" lvl="0" indent="0" algn="l" rtl="0">
              <a:spcBef>
                <a:spcPts val="0"/>
              </a:spcBef>
              <a:spcAft>
                <a:spcPts val="0"/>
              </a:spcAft>
              <a:buNone/>
            </a:pPr>
            <a:r>
              <a:rPr lang="id"/>
              <a:t>- </a:t>
            </a:r>
            <a:r>
              <a:rPr lang="id" sz="1050">
                <a:solidFill>
                  <a:schemeClr val="dk1"/>
                </a:solidFill>
              </a:rPr>
              <a:t>Commercial Printing</a:t>
            </a:r>
            <a:endParaRPr sz="1050">
              <a:solidFill>
                <a:schemeClr val="dk1"/>
              </a:solidFill>
            </a:endParaRPr>
          </a:p>
          <a:p>
            <a:pPr marL="0" lvl="0" indent="0" algn="l" rtl="0">
              <a:spcBef>
                <a:spcPts val="0"/>
              </a:spcBef>
              <a:spcAft>
                <a:spcPts val="0"/>
              </a:spcAft>
              <a:buNone/>
            </a:pPr>
            <a:r>
              <a:rPr lang="id" sz="1050">
                <a:solidFill>
                  <a:schemeClr val="dk1"/>
                </a:solidFill>
              </a:rPr>
              <a:t>- Gas Utilities</a:t>
            </a:r>
            <a:endParaRPr sz="1050">
              <a:solidFill>
                <a:schemeClr val="dk1"/>
              </a:solidFill>
            </a:endParaRPr>
          </a:p>
          <a:p>
            <a:pPr marL="0" lvl="0" indent="0" algn="l" rtl="0">
              <a:spcBef>
                <a:spcPts val="0"/>
              </a:spcBef>
              <a:spcAft>
                <a:spcPts val="0"/>
              </a:spcAft>
              <a:buNone/>
            </a:pPr>
            <a:r>
              <a:rPr lang="id" sz="1050">
                <a:solidFill>
                  <a:schemeClr val="dk1"/>
                </a:solidFill>
              </a:rPr>
              <a:t>- bep</a:t>
            </a:r>
            <a:endParaRPr sz="1050">
              <a:solidFill>
                <a:schemeClr val="dk1"/>
              </a:solidFill>
            </a:endParaRPr>
          </a:p>
          <a:p>
            <a:pPr marL="0" lvl="0" indent="0" algn="l" rtl="0">
              <a:spcBef>
                <a:spcPts val="0"/>
              </a:spcBef>
              <a:spcAft>
                <a:spcPts val="0"/>
              </a:spcAft>
              <a:buNone/>
            </a:pPr>
            <a:r>
              <a:rPr lang="id" sz="1050">
                <a:solidFill>
                  <a:schemeClr val="dk1"/>
                </a:solidFill>
              </a:rPr>
              <a:t>- Integrated Telecommunication Services</a:t>
            </a:r>
            <a:endParaRPr sz="1050">
              <a:solidFill>
                <a:schemeClr val="dk1"/>
              </a:solidFill>
            </a:endParaRPr>
          </a:p>
          <a:p>
            <a:pPr marL="0" lvl="0" indent="0" algn="l" rtl="0">
              <a:spcBef>
                <a:spcPts val="0"/>
              </a:spcBef>
              <a:spcAft>
                <a:spcPts val="0"/>
              </a:spcAft>
              <a:buNone/>
            </a:pPr>
            <a:r>
              <a:rPr lang="id" sz="1050">
                <a:solidFill>
                  <a:schemeClr val="dk1"/>
                </a:solidFill>
              </a:rPr>
              <a:t>- ebit_price</a:t>
            </a:r>
            <a:endParaRPr sz="1050">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id"/>
              <a:t>Intersting to see all top negative variables were metrics. EBIT to Price remains an important indicator even for late 2020 returns. Book Value Share Price with EBIT to Price were the only metrics that mainted the same sign and level of statisitcal signifiant. Sale to Price metric switch from positve to negative. Basic Earning Power and Total Assets were new predictors of low returns for late 2020</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e3d5bec737_1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e3d5bec737_1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
                <a:solidFill>
                  <a:schemeClr val="dk1"/>
                </a:solidFill>
              </a:rPr>
              <a:t>### **Early 2020 Return Explaintion**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The top positve or least negative variables at the 95% statisitcal signifiant level were:</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a:t>
            </a:r>
            <a:r>
              <a:rPr lang="id" sz="1050">
                <a:solidFill>
                  <a:srgbClr val="1C1C1C"/>
                </a:solidFill>
              </a:rPr>
              <a:t>Integrated Telecommunication Services</a:t>
            </a:r>
            <a:endParaRPr sz="1050">
              <a:solidFill>
                <a:srgbClr val="1C1C1C"/>
              </a:solidFill>
            </a:endParaRPr>
          </a:p>
          <a:p>
            <a:pPr marL="0" lvl="0" indent="0" algn="l" rtl="0">
              <a:spcBef>
                <a:spcPts val="0"/>
              </a:spcBef>
              <a:spcAft>
                <a:spcPts val="0"/>
              </a:spcAft>
              <a:buClr>
                <a:schemeClr val="dk1"/>
              </a:buClr>
              <a:buSzPts val="1100"/>
              <a:buFont typeface="Arial"/>
              <a:buNone/>
            </a:pPr>
            <a:r>
              <a:rPr lang="id" sz="1050">
                <a:solidFill>
                  <a:srgbClr val="1C1C1C"/>
                </a:solidFill>
              </a:rPr>
              <a:t>- bep</a:t>
            </a:r>
            <a:endParaRPr sz="1050">
              <a:solidFill>
                <a:srgbClr val="1C1C1C"/>
              </a:solidFill>
            </a:endParaRPr>
          </a:p>
          <a:p>
            <a:pPr marL="0" lvl="0" indent="0" algn="l" rtl="0">
              <a:spcBef>
                <a:spcPts val="0"/>
              </a:spcBef>
              <a:spcAft>
                <a:spcPts val="0"/>
              </a:spcAft>
              <a:buClr>
                <a:schemeClr val="dk1"/>
              </a:buClr>
              <a:buSzPts val="1100"/>
              <a:buFont typeface="Arial"/>
              <a:buNone/>
            </a:pPr>
            <a:r>
              <a:rPr lang="id" sz="1050">
                <a:solidFill>
                  <a:srgbClr val="1C1C1C"/>
                </a:solidFill>
              </a:rPr>
              <a:t>- Health Care Distributors</a:t>
            </a:r>
            <a:endParaRPr sz="1050">
              <a:solidFill>
                <a:srgbClr val="1C1C1C"/>
              </a:solidFill>
            </a:endParaRPr>
          </a:p>
          <a:p>
            <a:pPr marL="0" lvl="0" indent="0" algn="l" rtl="0">
              <a:spcBef>
                <a:spcPts val="0"/>
              </a:spcBef>
              <a:spcAft>
                <a:spcPts val="0"/>
              </a:spcAft>
              <a:buClr>
                <a:schemeClr val="dk1"/>
              </a:buClr>
              <a:buSzPts val="1100"/>
              <a:buFont typeface="Arial"/>
              <a:buNone/>
            </a:pPr>
            <a:r>
              <a:rPr lang="id" sz="1050">
                <a:solidFill>
                  <a:srgbClr val="1C1C1C"/>
                </a:solidFill>
              </a:rPr>
              <a:t>- Food Retail</a:t>
            </a:r>
            <a:endParaRPr sz="1050">
              <a:solidFill>
                <a:srgbClr val="1C1C1C"/>
              </a:solidFill>
            </a:endParaRPr>
          </a:p>
          <a:p>
            <a:pPr marL="0" lvl="0" indent="0" algn="l" rtl="0">
              <a:spcBef>
                <a:spcPts val="0"/>
              </a:spcBef>
              <a:spcAft>
                <a:spcPts val="0"/>
              </a:spcAft>
              <a:buClr>
                <a:schemeClr val="dk1"/>
              </a:buClr>
              <a:buSzPts val="1100"/>
              <a:buFont typeface="Arial"/>
              <a:buNone/>
            </a:pPr>
            <a:r>
              <a:rPr lang="id" sz="1050">
                <a:solidFill>
                  <a:srgbClr val="1C1C1C"/>
                </a:solidFill>
              </a:rPr>
              <a:t>- Water Utilities</a:t>
            </a:r>
            <a:endParaRPr sz="1050">
              <a:solidFill>
                <a:srgbClr val="1C1C1C"/>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Net Income, Retrun on Equity (roe), Book to Price, and Debit to Asset ratio also remained statisitcally signifiant and maintained their orginal sign from the only metrics model. Interesting to see Basic Earning Power Ratio (bep) have such predictive influence on the model being the largest most postive coefficent.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The top negative variables at the 95% statisitcal signifiant level were:</a:t>
            </a: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 </a:t>
            </a:r>
            <a:r>
              <a:rPr lang="id" sz="1050">
                <a:solidFill>
                  <a:srgbClr val="1C1C1C"/>
                </a:solidFill>
              </a:rPr>
              <a:t>Oil &amp; Gas Equipment &amp; Services</a:t>
            </a:r>
            <a:endParaRPr sz="1050">
              <a:solidFill>
                <a:srgbClr val="1C1C1C"/>
              </a:solidFill>
            </a:endParaRPr>
          </a:p>
          <a:p>
            <a:pPr marL="0" lvl="0" indent="0" algn="l" rtl="0">
              <a:spcBef>
                <a:spcPts val="0"/>
              </a:spcBef>
              <a:spcAft>
                <a:spcPts val="0"/>
              </a:spcAft>
              <a:buClr>
                <a:schemeClr val="dk1"/>
              </a:buClr>
              <a:buSzPts val="1100"/>
              <a:buFont typeface="Arial"/>
              <a:buNone/>
            </a:pPr>
            <a:r>
              <a:rPr lang="id" sz="1050">
                <a:solidFill>
                  <a:srgbClr val="1C1C1C"/>
                </a:solidFill>
              </a:rPr>
              <a:t>- Oil &amp; Gas Exploration &amp; Production</a:t>
            </a:r>
            <a:endParaRPr sz="1050">
              <a:solidFill>
                <a:srgbClr val="1C1C1C"/>
              </a:solidFill>
            </a:endParaRPr>
          </a:p>
          <a:p>
            <a:pPr marL="0" lvl="0" indent="0" algn="l" rtl="0">
              <a:spcBef>
                <a:spcPts val="0"/>
              </a:spcBef>
              <a:spcAft>
                <a:spcPts val="0"/>
              </a:spcAft>
              <a:buClr>
                <a:schemeClr val="dk1"/>
              </a:buClr>
              <a:buSzPts val="1100"/>
              <a:buFont typeface="Arial"/>
              <a:buNone/>
            </a:pPr>
            <a:r>
              <a:rPr lang="id" sz="1050">
                <a:solidFill>
                  <a:srgbClr val="1C1C1C"/>
                </a:solidFill>
              </a:rPr>
              <a:t>- roa</a:t>
            </a:r>
            <a:endParaRPr sz="1050">
              <a:solidFill>
                <a:srgbClr val="1C1C1C"/>
              </a:solidFill>
            </a:endParaRPr>
          </a:p>
          <a:p>
            <a:pPr marL="0" lvl="0" indent="0" algn="l" rtl="0">
              <a:spcBef>
                <a:spcPts val="0"/>
              </a:spcBef>
              <a:spcAft>
                <a:spcPts val="0"/>
              </a:spcAft>
              <a:buClr>
                <a:schemeClr val="dk1"/>
              </a:buClr>
              <a:buSzPts val="1100"/>
              <a:buFont typeface="Arial"/>
              <a:buNone/>
            </a:pPr>
            <a:r>
              <a:rPr lang="id" sz="1050">
                <a:solidFill>
                  <a:srgbClr val="1C1C1C"/>
                </a:solidFill>
              </a:rPr>
              <a:t>- Oil &amp; Gas Drilling</a:t>
            </a:r>
            <a:endParaRPr sz="1050">
              <a:solidFill>
                <a:srgbClr val="1C1C1C"/>
              </a:solidFill>
            </a:endParaRPr>
          </a:p>
          <a:p>
            <a:pPr marL="0" lvl="0" indent="0" algn="l" rtl="0">
              <a:spcBef>
                <a:spcPts val="0"/>
              </a:spcBef>
              <a:spcAft>
                <a:spcPts val="0"/>
              </a:spcAft>
              <a:buClr>
                <a:schemeClr val="dk1"/>
              </a:buClr>
              <a:buSzPts val="1100"/>
              <a:buFont typeface="Arial"/>
              <a:buNone/>
            </a:pPr>
            <a:r>
              <a:rPr lang="id" sz="1050">
                <a:solidFill>
                  <a:srgbClr val="1C1C1C"/>
                </a:solidFill>
              </a:rPr>
              <a:t>- ebit_price</a:t>
            </a:r>
            <a:endParaRPr sz="1050">
              <a:solidFill>
                <a:srgbClr val="1C1C1C"/>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id">
                <a:solidFill>
                  <a:schemeClr val="dk1"/>
                </a:solidFill>
              </a:rPr>
              <a:t>All of these variables were the top statisitcal signifiant negative variables in their respective models (metric and classification). Intersting to see more clasification than metrics. Additionally I must point out EBIT to Price persisted in magnitude and statisitcal signifiant unlike Sales to Price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d">
                <a:solidFill>
                  <a:schemeClr val="dk1"/>
                </a:solidFill>
              </a:rPr>
              <a:t>### **Late  2020 Return Explaintion**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d">
                <a:solidFill>
                  <a:schemeClr val="dk1"/>
                </a:solidFill>
              </a:rPr>
              <a:t>The top positve variables at the 95% statisitcal signifiant level were:</a:t>
            </a:r>
            <a:endParaRPr>
              <a:solidFill>
                <a:schemeClr val="dk1"/>
              </a:solidFill>
            </a:endParaRPr>
          </a:p>
          <a:p>
            <a:pPr marL="0" lvl="0" indent="0" algn="l" rtl="0">
              <a:spcBef>
                <a:spcPts val="0"/>
              </a:spcBef>
              <a:spcAft>
                <a:spcPts val="0"/>
              </a:spcAft>
              <a:buNone/>
            </a:pPr>
            <a:r>
              <a:rPr lang="id">
                <a:solidFill>
                  <a:schemeClr val="dk1"/>
                </a:solidFill>
              </a:rPr>
              <a:t>- </a:t>
            </a:r>
            <a:r>
              <a:rPr lang="id" sz="1050">
                <a:solidFill>
                  <a:srgbClr val="1C1C1C"/>
                </a:solidFill>
              </a:rPr>
              <a:t>Housewares &amp; Specialties</a:t>
            </a:r>
            <a:endParaRPr sz="1050">
              <a:solidFill>
                <a:srgbClr val="1C1C1C"/>
              </a:solidFill>
            </a:endParaRPr>
          </a:p>
          <a:p>
            <a:pPr marL="0" lvl="0" indent="0" algn="l" rtl="0">
              <a:spcBef>
                <a:spcPts val="0"/>
              </a:spcBef>
              <a:spcAft>
                <a:spcPts val="0"/>
              </a:spcAft>
              <a:buNone/>
            </a:pPr>
            <a:r>
              <a:rPr lang="id" sz="1050">
                <a:solidFill>
                  <a:srgbClr val="1C1C1C"/>
                </a:solidFill>
              </a:rPr>
              <a:t>- Automobile Manufacturers</a:t>
            </a:r>
            <a:endParaRPr sz="1050">
              <a:solidFill>
                <a:srgbClr val="1C1C1C"/>
              </a:solidFill>
            </a:endParaRPr>
          </a:p>
          <a:p>
            <a:pPr marL="0" lvl="0" indent="0" algn="l" rtl="0">
              <a:spcBef>
                <a:spcPts val="0"/>
              </a:spcBef>
              <a:spcAft>
                <a:spcPts val="0"/>
              </a:spcAft>
              <a:buNone/>
            </a:pPr>
            <a:r>
              <a:rPr lang="id" sz="1050">
                <a:solidFill>
                  <a:srgbClr val="1C1C1C"/>
                </a:solidFill>
              </a:rPr>
              <a:t>- Home Improvement Retail</a:t>
            </a:r>
            <a:endParaRPr sz="1050">
              <a:solidFill>
                <a:srgbClr val="1C1C1C"/>
              </a:solidFill>
            </a:endParaRPr>
          </a:p>
          <a:p>
            <a:pPr marL="0" lvl="0" indent="0" algn="l" rtl="0">
              <a:spcBef>
                <a:spcPts val="0"/>
              </a:spcBef>
              <a:spcAft>
                <a:spcPts val="0"/>
              </a:spcAft>
              <a:buNone/>
            </a:pPr>
            <a:r>
              <a:rPr lang="id" sz="1050">
                <a:solidFill>
                  <a:srgbClr val="1C1C1C"/>
                </a:solidFill>
              </a:rPr>
              <a:t>- Life &amp; Health Insurance</a:t>
            </a:r>
            <a:endParaRPr sz="1050">
              <a:solidFill>
                <a:srgbClr val="1C1C1C"/>
              </a:solidFill>
            </a:endParaRPr>
          </a:p>
          <a:p>
            <a:pPr marL="0" lvl="0" indent="0" algn="l" rtl="0">
              <a:spcBef>
                <a:spcPts val="0"/>
              </a:spcBef>
              <a:spcAft>
                <a:spcPts val="0"/>
              </a:spcAft>
              <a:buNone/>
            </a:pPr>
            <a:r>
              <a:rPr lang="id" sz="1050">
                <a:solidFill>
                  <a:srgbClr val="1C1C1C"/>
                </a:solidFill>
              </a:rPr>
              <a:t>- ebitda_price</a:t>
            </a:r>
            <a:endParaRPr sz="1050">
              <a:solidFill>
                <a:srgbClr val="1C1C1C"/>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d">
                <a:solidFill>
                  <a:schemeClr val="dk1"/>
                </a:solidFill>
              </a:rPr>
              <a:t>Intersting to see all top positve variables were classification. This means a big indicator of success in late 2020 was the industry.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d">
                <a:solidFill>
                  <a:schemeClr val="dk1"/>
                </a:solidFill>
              </a:rPr>
              <a:t>The top negative variables or least positive at the 95% statisitcal signifiant level were:</a:t>
            </a:r>
            <a:endParaRPr>
              <a:solidFill>
                <a:schemeClr val="dk1"/>
              </a:solidFill>
            </a:endParaRPr>
          </a:p>
          <a:p>
            <a:pPr marL="0" lvl="0" indent="0" algn="l" rtl="0">
              <a:spcBef>
                <a:spcPts val="0"/>
              </a:spcBef>
              <a:spcAft>
                <a:spcPts val="0"/>
              </a:spcAft>
              <a:buNone/>
            </a:pPr>
            <a:r>
              <a:rPr lang="id">
                <a:solidFill>
                  <a:schemeClr val="dk1"/>
                </a:solidFill>
              </a:rPr>
              <a:t>- </a:t>
            </a:r>
            <a:r>
              <a:rPr lang="id" sz="1050">
                <a:solidFill>
                  <a:srgbClr val="1C1C1C"/>
                </a:solidFill>
              </a:rPr>
              <a:t>Commercial Printing</a:t>
            </a:r>
            <a:endParaRPr sz="1050">
              <a:solidFill>
                <a:srgbClr val="1C1C1C"/>
              </a:solidFill>
            </a:endParaRPr>
          </a:p>
          <a:p>
            <a:pPr marL="0" lvl="0" indent="0" algn="l" rtl="0">
              <a:spcBef>
                <a:spcPts val="0"/>
              </a:spcBef>
              <a:spcAft>
                <a:spcPts val="0"/>
              </a:spcAft>
              <a:buNone/>
            </a:pPr>
            <a:r>
              <a:rPr lang="id" sz="1050">
                <a:solidFill>
                  <a:srgbClr val="1C1C1C"/>
                </a:solidFill>
              </a:rPr>
              <a:t>- Gas Utilities</a:t>
            </a:r>
            <a:endParaRPr sz="1050">
              <a:solidFill>
                <a:srgbClr val="1C1C1C"/>
              </a:solidFill>
            </a:endParaRPr>
          </a:p>
          <a:p>
            <a:pPr marL="0" lvl="0" indent="0" algn="l" rtl="0">
              <a:spcBef>
                <a:spcPts val="0"/>
              </a:spcBef>
              <a:spcAft>
                <a:spcPts val="0"/>
              </a:spcAft>
              <a:buNone/>
            </a:pPr>
            <a:r>
              <a:rPr lang="id" sz="1050">
                <a:solidFill>
                  <a:srgbClr val="1C1C1C"/>
                </a:solidFill>
              </a:rPr>
              <a:t>- bep</a:t>
            </a:r>
            <a:endParaRPr sz="1050">
              <a:solidFill>
                <a:srgbClr val="1C1C1C"/>
              </a:solidFill>
            </a:endParaRPr>
          </a:p>
          <a:p>
            <a:pPr marL="0" lvl="0" indent="0" algn="l" rtl="0">
              <a:spcBef>
                <a:spcPts val="0"/>
              </a:spcBef>
              <a:spcAft>
                <a:spcPts val="0"/>
              </a:spcAft>
              <a:buNone/>
            </a:pPr>
            <a:r>
              <a:rPr lang="id" sz="1050">
                <a:solidFill>
                  <a:srgbClr val="1C1C1C"/>
                </a:solidFill>
              </a:rPr>
              <a:t>- Integrated Telecommunication Services</a:t>
            </a:r>
            <a:endParaRPr sz="1050">
              <a:solidFill>
                <a:srgbClr val="1C1C1C"/>
              </a:solidFill>
            </a:endParaRPr>
          </a:p>
          <a:p>
            <a:pPr marL="0" lvl="0" indent="0" algn="l" rtl="0">
              <a:spcBef>
                <a:spcPts val="0"/>
              </a:spcBef>
              <a:spcAft>
                <a:spcPts val="0"/>
              </a:spcAft>
              <a:buNone/>
            </a:pPr>
            <a:r>
              <a:rPr lang="id" sz="1050">
                <a:solidFill>
                  <a:srgbClr val="1C1C1C"/>
                </a:solidFill>
              </a:rPr>
              <a:t>- ebit_price</a:t>
            </a:r>
            <a:endParaRPr sz="1050">
              <a:solidFill>
                <a:srgbClr val="1C1C1C"/>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d">
                <a:solidFill>
                  <a:schemeClr val="dk1"/>
                </a:solidFill>
              </a:rPr>
              <a:t>Interesting to see all top negative variables were metrics. EBIT to Price remains an important indicator even for late 2020 returns. Book Value Share Price with EBIT to Price were the only metrics that maintained the same sign and level of statisitcal signifiant. Sale to Price metric switch from positve to negative. Basic Earning Power and Total Assets were new predictors of low returns for late 2020</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e3d5bec737_1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e3d5bec737_1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e3d5bec737_1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e3d5bec737_1_1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Neuro Network with Lime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e3d5bec737_1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e3d5bec737_1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3d5bec737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e3d5bec737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e3d5bec737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e3d5bec737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e3d5bec737_1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e3d5bec737_1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3d5bec737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3d5bec737_1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e3d5bec737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e3d5bec737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GIC</a:t>
            </a:r>
            <a:endParaRPr/>
          </a:p>
          <a:p>
            <a:pPr marL="457200" lvl="0" indent="-298450" algn="l" rtl="0">
              <a:spcBef>
                <a:spcPts val="0"/>
              </a:spcBef>
              <a:spcAft>
                <a:spcPts val="0"/>
              </a:spcAft>
              <a:buSzPts val="1100"/>
              <a:buChar char="●"/>
            </a:pPr>
            <a:r>
              <a:rPr lang="id"/>
              <a:t>Global Industrial Classification Standard</a:t>
            </a:r>
            <a:endParaRPr/>
          </a:p>
          <a:p>
            <a:pPr marL="457200" lvl="0" indent="-298450" algn="l" rtl="0">
              <a:spcBef>
                <a:spcPts val="0"/>
              </a:spcBef>
              <a:spcAft>
                <a:spcPts val="0"/>
              </a:spcAft>
              <a:buSzPts val="1100"/>
              <a:buChar char="●"/>
            </a:pPr>
            <a:r>
              <a:rPr lang="id"/>
              <a:t>8 digit</a:t>
            </a:r>
            <a:endParaRPr/>
          </a:p>
          <a:p>
            <a:pPr marL="0" lvl="0" indent="0" algn="l" rtl="0">
              <a:spcBef>
                <a:spcPts val="0"/>
              </a:spcBef>
              <a:spcAft>
                <a:spcPts val="0"/>
              </a:spcAft>
              <a:buNone/>
            </a:pPr>
            <a:endParaRPr/>
          </a:p>
          <a:p>
            <a:pPr marL="0" lvl="0" indent="0" algn="l" rtl="0">
              <a:spcBef>
                <a:spcPts val="0"/>
              </a:spcBef>
              <a:spcAft>
                <a:spcPts val="0"/>
              </a:spcAft>
              <a:buNone/>
            </a:pPr>
            <a:r>
              <a:rPr lang="id"/>
              <a:t>SIC</a:t>
            </a:r>
            <a:endParaRPr/>
          </a:p>
          <a:p>
            <a:pPr marL="457200" lvl="0" indent="-298450" algn="l" rtl="0">
              <a:spcBef>
                <a:spcPts val="0"/>
              </a:spcBef>
              <a:spcAft>
                <a:spcPts val="0"/>
              </a:spcAft>
              <a:buSzPts val="1100"/>
              <a:buChar char="●"/>
            </a:pPr>
            <a:r>
              <a:rPr lang="id"/>
              <a:t>Standard </a:t>
            </a:r>
            <a:r>
              <a:rPr lang="id">
                <a:solidFill>
                  <a:schemeClr val="dk1"/>
                </a:solidFill>
              </a:rPr>
              <a:t>Industrial </a:t>
            </a:r>
            <a:r>
              <a:rPr lang="id"/>
              <a:t>Classification </a:t>
            </a:r>
            <a:endParaRPr/>
          </a:p>
          <a:p>
            <a:pPr marL="457200" lvl="0" indent="-298450" algn="l" rtl="0">
              <a:spcBef>
                <a:spcPts val="0"/>
              </a:spcBef>
              <a:spcAft>
                <a:spcPts val="0"/>
              </a:spcAft>
              <a:buSzPts val="1100"/>
              <a:buChar char="●"/>
            </a:pPr>
            <a:r>
              <a:rPr lang="id"/>
              <a:t>4 digit</a:t>
            </a:r>
            <a:endParaRPr/>
          </a:p>
          <a:p>
            <a:pPr marL="0" lvl="0" indent="0" algn="l" rtl="0">
              <a:spcBef>
                <a:spcPts val="0"/>
              </a:spcBef>
              <a:spcAft>
                <a:spcPts val="0"/>
              </a:spcAft>
              <a:buNone/>
            </a:pPr>
            <a:endParaRPr/>
          </a:p>
          <a:p>
            <a:pPr marL="0" lvl="0" indent="0" algn="l" rtl="0">
              <a:spcBef>
                <a:spcPts val="0"/>
              </a:spcBef>
              <a:spcAft>
                <a:spcPts val="0"/>
              </a:spcAft>
              <a:buNone/>
            </a:pPr>
            <a:r>
              <a:rPr lang="id"/>
              <a:t>NAICS</a:t>
            </a:r>
            <a:endParaRPr/>
          </a:p>
          <a:p>
            <a:pPr marL="457200" lvl="0" indent="-298450" algn="l" rtl="0">
              <a:spcBef>
                <a:spcPts val="0"/>
              </a:spcBef>
              <a:spcAft>
                <a:spcPts val="0"/>
              </a:spcAft>
              <a:buSzPts val="1100"/>
              <a:buChar char="●"/>
            </a:pPr>
            <a:r>
              <a:rPr lang="id"/>
              <a:t>North American Industry Classification Codes</a:t>
            </a:r>
            <a:endParaRPr/>
          </a:p>
          <a:p>
            <a:pPr marL="457200" lvl="0" indent="-298450" algn="l" rtl="0">
              <a:spcBef>
                <a:spcPts val="0"/>
              </a:spcBef>
              <a:spcAft>
                <a:spcPts val="0"/>
              </a:spcAft>
              <a:buSzPts val="1100"/>
              <a:buChar char="●"/>
            </a:pPr>
            <a:r>
              <a:rPr lang="id"/>
              <a:t>6 digit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e3d5bec737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e3d5bec737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e3d5bec737_1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e3d5bec737_1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 **Early 2020 Return Class Explaintion**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d"/>
              <a:t>The industries hit the hardest at the 95% statisitcal signifiant level were:</a:t>
            </a:r>
            <a:endParaRPr/>
          </a:p>
          <a:p>
            <a:pPr marL="0" lvl="0" indent="0" algn="l" rtl="0">
              <a:spcBef>
                <a:spcPts val="0"/>
              </a:spcBef>
              <a:spcAft>
                <a:spcPts val="0"/>
              </a:spcAft>
              <a:buNone/>
            </a:pPr>
            <a:r>
              <a:rPr lang="id"/>
              <a:t>- Oil &amp; Gas Drilling</a:t>
            </a:r>
            <a:endParaRPr/>
          </a:p>
          <a:p>
            <a:pPr marL="0" lvl="0" indent="0" algn="l" rtl="0">
              <a:spcBef>
                <a:spcPts val="0"/>
              </a:spcBef>
              <a:spcAft>
                <a:spcPts val="0"/>
              </a:spcAft>
              <a:buNone/>
            </a:pPr>
            <a:r>
              <a:rPr lang="id"/>
              <a:t>- Oil &amp; Gas Exploration &amp; Production</a:t>
            </a:r>
            <a:endParaRPr/>
          </a:p>
          <a:p>
            <a:pPr marL="0" lvl="0" indent="0" algn="l" rtl="0">
              <a:spcBef>
                <a:spcPts val="0"/>
              </a:spcBef>
              <a:spcAft>
                <a:spcPts val="0"/>
              </a:spcAft>
              <a:buNone/>
            </a:pPr>
            <a:r>
              <a:rPr lang="id"/>
              <a:t>- Oil &amp; Gas Equipment &amp; Services</a:t>
            </a:r>
            <a:endParaRPr/>
          </a:p>
          <a:p>
            <a:pPr marL="0" lvl="0" indent="0" algn="l" rtl="0">
              <a:spcBef>
                <a:spcPts val="0"/>
              </a:spcBef>
              <a:spcAft>
                <a:spcPts val="0"/>
              </a:spcAft>
              <a:buNone/>
            </a:pPr>
            <a:r>
              <a:rPr lang="id"/>
              <a:t>- Department Stores</a:t>
            </a:r>
            <a:endParaRPr/>
          </a:p>
          <a:p>
            <a:pPr marL="0" lvl="0" indent="0" algn="l" rtl="0">
              <a:spcBef>
                <a:spcPts val="0"/>
              </a:spcBef>
              <a:spcAft>
                <a:spcPts val="0"/>
              </a:spcAft>
              <a:buNone/>
            </a:pPr>
            <a:r>
              <a:rPr lang="id"/>
              <a:t>- Hotel &amp; Resort REITs</a:t>
            </a:r>
            <a:endParaRPr/>
          </a:p>
          <a:p>
            <a:pPr marL="0" lvl="0" indent="0" algn="l" rtl="0">
              <a:spcBef>
                <a:spcPts val="0"/>
              </a:spcBef>
              <a:spcAft>
                <a:spcPts val="0"/>
              </a:spcAft>
              <a:buNone/>
            </a:pPr>
            <a:r>
              <a:rPr lang="id"/>
              <a:t>- Airlines</a:t>
            </a:r>
            <a:endParaRPr/>
          </a:p>
          <a:p>
            <a:pPr marL="0" lvl="0" indent="0" algn="l" rtl="0">
              <a:spcBef>
                <a:spcPts val="0"/>
              </a:spcBef>
              <a:spcAft>
                <a:spcPts val="0"/>
              </a:spcAft>
              <a:buNone/>
            </a:pPr>
            <a:r>
              <a:rPr lang="id"/>
              <a:t>- Mortgage REITs</a:t>
            </a:r>
            <a:endParaRPr/>
          </a:p>
          <a:p>
            <a:pPr marL="0" lvl="0" indent="0" algn="l" rtl="0">
              <a:spcBef>
                <a:spcPts val="0"/>
              </a:spcBef>
              <a:spcAft>
                <a:spcPts val="0"/>
              </a:spcAft>
              <a:buNone/>
            </a:pPr>
            <a:r>
              <a:rPr lang="id"/>
              <a:t>- Casinos &amp; Gaming</a:t>
            </a:r>
            <a:endParaRPr/>
          </a:p>
          <a:p>
            <a:pPr marL="0" lvl="0" indent="0" algn="l" rtl="0">
              <a:spcBef>
                <a:spcPts val="0"/>
              </a:spcBef>
              <a:spcAft>
                <a:spcPts val="0"/>
              </a:spcAft>
              <a:buNone/>
            </a:pPr>
            <a:r>
              <a:rPr lang="id"/>
              <a:t>- Hotels, Resorts &amp; Cruise Lines</a:t>
            </a:r>
            <a:endParaRPr/>
          </a:p>
          <a:p>
            <a:pPr marL="0" lvl="0" indent="0" algn="l" rtl="0">
              <a:spcBef>
                <a:spcPts val="0"/>
              </a:spcBef>
              <a:spcAft>
                <a:spcPts val="0"/>
              </a:spcAft>
              <a:buNone/>
            </a:pPr>
            <a:r>
              <a:rPr lang="id"/>
              <a:t>- Homefurnishing Retail</a:t>
            </a:r>
            <a:endParaRPr/>
          </a:p>
          <a:p>
            <a:pPr marL="0" lvl="0" indent="0" algn="l" rtl="0">
              <a:spcBef>
                <a:spcPts val="0"/>
              </a:spcBef>
              <a:spcAft>
                <a:spcPts val="0"/>
              </a:spcAft>
              <a:buNone/>
            </a:pPr>
            <a:endParaRPr/>
          </a:p>
          <a:p>
            <a:pPr marL="0" lvl="0" indent="0" algn="l" rtl="0">
              <a:spcBef>
                <a:spcPts val="0"/>
              </a:spcBef>
              <a:spcAft>
                <a:spcPts val="0"/>
              </a:spcAft>
              <a:buNone/>
            </a:pPr>
            <a:r>
              <a:rPr lang="id"/>
              <a:t>This makes sense seeing as people stopped drive and demand for gas declined, people stopped going out to shop, travel and rereational activites were haulted, and many people were behind on their rent.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id"/>
              <a:t>The industries least affected at the 95% statisitcal signifiant level were:</a:t>
            </a:r>
            <a:endParaRPr/>
          </a:p>
          <a:p>
            <a:pPr marL="0" lvl="0" indent="0" algn="l" rtl="0">
              <a:spcBef>
                <a:spcPts val="0"/>
              </a:spcBef>
              <a:spcAft>
                <a:spcPts val="0"/>
              </a:spcAft>
              <a:buNone/>
            </a:pPr>
            <a:r>
              <a:rPr lang="id"/>
              <a:t>- Health Care Services</a:t>
            </a:r>
            <a:endParaRPr/>
          </a:p>
          <a:p>
            <a:pPr marL="0" lvl="0" indent="0" algn="l" rtl="0">
              <a:spcBef>
                <a:spcPts val="0"/>
              </a:spcBef>
              <a:spcAft>
                <a:spcPts val="0"/>
              </a:spcAft>
              <a:buNone/>
            </a:pPr>
            <a:r>
              <a:rPr lang="id"/>
              <a:t>- Life Sciences Tools &amp; Services</a:t>
            </a:r>
            <a:endParaRPr/>
          </a:p>
          <a:p>
            <a:pPr marL="0" lvl="0" indent="0" algn="l" rtl="0">
              <a:spcBef>
                <a:spcPts val="0"/>
              </a:spcBef>
              <a:spcAft>
                <a:spcPts val="0"/>
              </a:spcAft>
              <a:buNone/>
            </a:pPr>
            <a:r>
              <a:rPr lang="id"/>
              <a:t>- Electric Utilities</a:t>
            </a:r>
            <a:endParaRPr/>
          </a:p>
          <a:p>
            <a:pPr marL="0" lvl="0" indent="0" algn="l" rtl="0">
              <a:spcBef>
                <a:spcPts val="0"/>
              </a:spcBef>
              <a:spcAft>
                <a:spcPts val="0"/>
              </a:spcAft>
              <a:buNone/>
            </a:pPr>
            <a:r>
              <a:rPr lang="id"/>
              <a:t>- Multi-Utilities</a:t>
            </a:r>
            <a:endParaRPr/>
          </a:p>
          <a:p>
            <a:pPr marL="0" lvl="0" indent="0" algn="l" rtl="0">
              <a:spcBef>
                <a:spcPts val="0"/>
              </a:spcBef>
              <a:spcAft>
                <a:spcPts val="0"/>
              </a:spcAft>
              <a:buNone/>
            </a:pPr>
            <a:r>
              <a:rPr lang="id"/>
              <a:t>- Health Care Supplies</a:t>
            </a:r>
            <a:endParaRPr/>
          </a:p>
          <a:p>
            <a:pPr marL="0" lvl="0" indent="0" algn="l" rtl="0">
              <a:spcBef>
                <a:spcPts val="0"/>
              </a:spcBef>
              <a:spcAft>
                <a:spcPts val="0"/>
              </a:spcAft>
              <a:buNone/>
            </a:pPr>
            <a:r>
              <a:rPr lang="id"/>
              <a:t>- Specialized REITs</a:t>
            </a:r>
            <a:endParaRPr/>
          </a:p>
          <a:p>
            <a:pPr marL="0" lvl="0" indent="0" algn="l" rtl="0">
              <a:spcBef>
                <a:spcPts val="0"/>
              </a:spcBef>
              <a:spcAft>
                <a:spcPts val="0"/>
              </a:spcAft>
              <a:buNone/>
            </a:pPr>
            <a:r>
              <a:rPr lang="id"/>
              <a:t>- Application Software</a:t>
            </a:r>
            <a:endParaRPr/>
          </a:p>
          <a:p>
            <a:pPr marL="0" lvl="0" indent="0" algn="l" rtl="0">
              <a:spcBef>
                <a:spcPts val="0"/>
              </a:spcBef>
              <a:spcAft>
                <a:spcPts val="0"/>
              </a:spcAft>
              <a:buNone/>
            </a:pPr>
            <a:r>
              <a:rPr lang="id"/>
              <a:t>- Packaged Foods &amp; Meats</a:t>
            </a:r>
            <a:endParaRPr/>
          </a:p>
          <a:p>
            <a:pPr marL="0" lvl="0" indent="0" algn="l" rtl="0">
              <a:spcBef>
                <a:spcPts val="0"/>
              </a:spcBef>
              <a:spcAft>
                <a:spcPts val="0"/>
              </a:spcAft>
              <a:buNone/>
            </a:pPr>
            <a:r>
              <a:rPr lang="id"/>
              <a:t>- Biotechnology</a:t>
            </a:r>
            <a:endParaRPr/>
          </a:p>
          <a:p>
            <a:pPr marL="0" lvl="0" indent="0" algn="l" rtl="0">
              <a:spcBef>
                <a:spcPts val="0"/>
              </a:spcBef>
              <a:spcAft>
                <a:spcPts val="0"/>
              </a:spcAft>
              <a:buNone/>
            </a:pPr>
            <a:r>
              <a:rPr lang="id"/>
              <a:t>- Health Care Equipment</a:t>
            </a:r>
            <a:endParaRPr/>
          </a:p>
          <a:p>
            <a:pPr marL="0" lvl="0" indent="0" algn="l" rtl="0">
              <a:spcBef>
                <a:spcPts val="0"/>
              </a:spcBef>
              <a:spcAft>
                <a:spcPts val="0"/>
              </a:spcAft>
              <a:buNone/>
            </a:pPr>
            <a:endParaRPr/>
          </a:p>
          <a:p>
            <a:pPr marL="0" lvl="0" indent="0" algn="l" rtl="0">
              <a:spcBef>
                <a:spcPts val="0"/>
              </a:spcBef>
              <a:spcAft>
                <a:spcPts val="0"/>
              </a:spcAft>
              <a:buNone/>
            </a:pPr>
            <a:r>
              <a:rPr lang="id"/>
              <a:t>This makes sense seeing as mask and other health care and related tools were high in demand, everyone was in their homes using alot of utlities, and people need software and packaged good to work from home.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3280800" y="-2100100"/>
            <a:ext cx="2541000" cy="9343800"/>
          </a:xfrm>
          <a:prstGeom prst="rect">
            <a:avLst/>
          </a:pr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288151" y="763225"/>
            <a:ext cx="3746100" cy="2052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4288150" y="2695200"/>
            <a:ext cx="42177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E8E8E8"/>
              </a:buClr>
              <a:buSzPts val="2200"/>
              <a:buNone/>
              <a:defRPr sz="2200">
                <a:solidFill>
                  <a:srgbClr val="E8E8E8"/>
                </a:solidFill>
              </a:defRPr>
            </a:lvl1pPr>
            <a:lvl2pPr lvl="1">
              <a:lnSpc>
                <a:spcPct val="100000"/>
              </a:lnSpc>
              <a:spcBef>
                <a:spcPts val="0"/>
              </a:spcBef>
              <a:spcAft>
                <a:spcPts val="0"/>
              </a:spcAft>
              <a:buClr>
                <a:srgbClr val="E8E8E8"/>
              </a:buClr>
              <a:buSzPts val="2200"/>
              <a:buNone/>
              <a:defRPr sz="2200">
                <a:solidFill>
                  <a:srgbClr val="E8E8E8"/>
                </a:solidFill>
              </a:defRPr>
            </a:lvl2pPr>
            <a:lvl3pPr lvl="2">
              <a:lnSpc>
                <a:spcPct val="100000"/>
              </a:lnSpc>
              <a:spcBef>
                <a:spcPts val="0"/>
              </a:spcBef>
              <a:spcAft>
                <a:spcPts val="0"/>
              </a:spcAft>
              <a:buClr>
                <a:srgbClr val="E8E8E8"/>
              </a:buClr>
              <a:buSzPts val="2200"/>
              <a:buNone/>
              <a:defRPr sz="2200">
                <a:solidFill>
                  <a:srgbClr val="E8E8E8"/>
                </a:solidFill>
              </a:defRPr>
            </a:lvl3pPr>
            <a:lvl4pPr lvl="3">
              <a:lnSpc>
                <a:spcPct val="100000"/>
              </a:lnSpc>
              <a:spcBef>
                <a:spcPts val="0"/>
              </a:spcBef>
              <a:spcAft>
                <a:spcPts val="0"/>
              </a:spcAft>
              <a:buClr>
                <a:srgbClr val="E8E8E8"/>
              </a:buClr>
              <a:buSzPts val="2200"/>
              <a:buNone/>
              <a:defRPr sz="2200">
                <a:solidFill>
                  <a:srgbClr val="E8E8E8"/>
                </a:solidFill>
              </a:defRPr>
            </a:lvl4pPr>
            <a:lvl5pPr lvl="4">
              <a:lnSpc>
                <a:spcPct val="100000"/>
              </a:lnSpc>
              <a:spcBef>
                <a:spcPts val="0"/>
              </a:spcBef>
              <a:spcAft>
                <a:spcPts val="0"/>
              </a:spcAft>
              <a:buClr>
                <a:srgbClr val="E8E8E8"/>
              </a:buClr>
              <a:buSzPts val="2200"/>
              <a:buNone/>
              <a:defRPr sz="2200">
                <a:solidFill>
                  <a:srgbClr val="E8E8E8"/>
                </a:solidFill>
              </a:defRPr>
            </a:lvl5pPr>
            <a:lvl6pPr lvl="5">
              <a:lnSpc>
                <a:spcPct val="100000"/>
              </a:lnSpc>
              <a:spcBef>
                <a:spcPts val="0"/>
              </a:spcBef>
              <a:spcAft>
                <a:spcPts val="0"/>
              </a:spcAft>
              <a:buClr>
                <a:srgbClr val="E8E8E8"/>
              </a:buClr>
              <a:buSzPts val="2200"/>
              <a:buNone/>
              <a:defRPr sz="2200">
                <a:solidFill>
                  <a:srgbClr val="E8E8E8"/>
                </a:solidFill>
              </a:defRPr>
            </a:lvl6pPr>
            <a:lvl7pPr lvl="6">
              <a:lnSpc>
                <a:spcPct val="100000"/>
              </a:lnSpc>
              <a:spcBef>
                <a:spcPts val="0"/>
              </a:spcBef>
              <a:spcAft>
                <a:spcPts val="0"/>
              </a:spcAft>
              <a:buClr>
                <a:srgbClr val="E8E8E8"/>
              </a:buClr>
              <a:buSzPts val="2200"/>
              <a:buNone/>
              <a:defRPr sz="2200">
                <a:solidFill>
                  <a:srgbClr val="E8E8E8"/>
                </a:solidFill>
              </a:defRPr>
            </a:lvl7pPr>
            <a:lvl8pPr lvl="7">
              <a:lnSpc>
                <a:spcPct val="100000"/>
              </a:lnSpc>
              <a:spcBef>
                <a:spcPts val="0"/>
              </a:spcBef>
              <a:spcAft>
                <a:spcPts val="0"/>
              </a:spcAft>
              <a:buClr>
                <a:srgbClr val="E8E8E8"/>
              </a:buClr>
              <a:buSzPts val="2200"/>
              <a:buNone/>
              <a:defRPr sz="2200">
                <a:solidFill>
                  <a:srgbClr val="E8E8E8"/>
                </a:solidFill>
              </a:defRPr>
            </a:lvl8pPr>
            <a:lvl9pPr lvl="8">
              <a:lnSpc>
                <a:spcPct val="100000"/>
              </a:lnSpc>
              <a:spcBef>
                <a:spcPts val="0"/>
              </a:spcBef>
              <a:spcAft>
                <a:spcPts val="0"/>
              </a:spcAft>
              <a:buClr>
                <a:srgbClr val="E8E8E8"/>
              </a:buClr>
              <a:buSzPts val="2200"/>
              <a:buNone/>
              <a:defRPr sz="2200">
                <a:solidFill>
                  <a:srgbClr val="E8E8E8"/>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4" name="Google Shape;14;p2"/>
          <p:cNvSpPr/>
          <p:nvPr/>
        </p:nvSpPr>
        <p:spPr>
          <a:xfrm>
            <a:off x="8167400" y="-318875"/>
            <a:ext cx="1295235" cy="1552154"/>
          </a:xfrm>
          <a:custGeom>
            <a:avLst/>
            <a:gdLst/>
            <a:ahLst/>
            <a:cxnLst/>
            <a:rect l="l" t="t" r="r" b="b"/>
            <a:pathLst>
              <a:path w="23861" h="28594" extrusionOk="0">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13950" y="4105000"/>
            <a:ext cx="2076977" cy="1038505"/>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485525" y="-549175"/>
            <a:ext cx="1295235" cy="1552154"/>
          </a:xfrm>
          <a:custGeom>
            <a:avLst/>
            <a:gdLst/>
            <a:ahLst/>
            <a:cxnLst/>
            <a:rect l="l" t="t" r="r" b="b"/>
            <a:pathLst>
              <a:path w="23861" h="28594" extrusionOk="0">
                <a:moveTo>
                  <a:pt x="473" y="0"/>
                </a:moveTo>
                <a:lnTo>
                  <a:pt x="357" y="572"/>
                </a:lnTo>
                <a:lnTo>
                  <a:pt x="188" y="1741"/>
                </a:lnTo>
                <a:lnTo>
                  <a:pt x="63" y="2929"/>
                </a:lnTo>
                <a:lnTo>
                  <a:pt x="9" y="4135"/>
                </a:lnTo>
                <a:lnTo>
                  <a:pt x="0" y="4742"/>
                </a:lnTo>
                <a:lnTo>
                  <a:pt x="9" y="5358"/>
                </a:lnTo>
                <a:lnTo>
                  <a:pt x="72" y="6572"/>
                </a:lnTo>
                <a:lnTo>
                  <a:pt x="188" y="7778"/>
                </a:lnTo>
                <a:lnTo>
                  <a:pt x="366" y="8966"/>
                </a:lnTo>
                <a:lnTo>
                  <a:pt x="607" y="10127"/>
                </a:lnTo>
                <a:lnTo>
                  <a:pt x="902" y="11270"/>
                </a:lnTo>
                <a:lnTo>
                  <a:pt x="1250" y="12395"/>
                </a:lnTo>
                <a:lnTo>
                  <a:pt x="1652" y="13484"/>
                </a:lnTo>
                <a:lnTo>
                  <a:pt x="2108" y="14556"/>
                </a:lnTo>
                <a:lnTo>
                  <a:pt x="2608" y="15601"/>
                </a:lnTo>
                <a:lnTo>
                  <a:pt x="3161" y="16619"/>
                </a:lnTo>
                <a:lnTo>
                  <a:pt x="3760" y="17601"/>
                </a:lnTo>
                <a:lnTo>
                  <a:pt x="4403" y="18547"/>
                </a:lnTo>
                <a:lnTo>
                  <a:pt x="5090" y="19467"/>
                </a:lnTo>
                <a:lnTo>
                  <a:pt x="5813" y="20351"/>
                </a:lnTo>
                <a:lnTo>
                  <a:pt x="6590" y="21200"/>
                </a:lnTo>
                <a:lnTo>
                  <a:pt x="7394" y="22012"/>
                </a:lnTo>
                <a:lnTo>
                  <a:pt x="8242" y="22780"/>
                </a:lnTo>
                <a:lnTo>
                  <a:pt x="9127" y="23513"/>
                </a:lnTo>
                <a:lnTo>
                  <a:pt x="10046" y="24200"/>
                </a:lnTo>
                <a:lnTo>
                  <a:pt x="11002" y="24843"/>
                </a:lnTo>
                <a:lnTo>
                  <a:pt x="11984" y="25441"/>
                </a:lnTo>
                <a:lnTo>
                  <a:pt x="12993" y="25986"/>
                </a:lnTo>
                <a:lnTo>
                  <a:pt x="14038" y="26495"/>
                </a:lnTo>
                <a:lnTo>
                  <a:pt x="15110" y="26942"/>
                </a:lnTo>
                <a:lnTo>
                  <a:pt x="16208" y="27343"/>
                </a:lnTo>
                <a:lnTo>
                  <a:pt x="17324" y="27692"/>
                </a:lnTo>
                <a:lnTo>
                  <a:pt x="18467" y="27986"/>
                </a:lnTo>
                <a:lnTo>
                  <a:pt x="19637" y="28228"/>
                </a:lnTo>
                <a:lnTo>
                  <a:pt x="20825" y="28406"/>
                </a:lnTo>
                <a:lnTo>
                  <a:pt x="22021" y="28531"/>
                </a:lnTo>
                <a:lnTo>
                  <a:pt x="23245" y="28594"/>
                </a:lnTo>
                <a:lnTo>
                  <a:pt x="23861" y="28594"/>
                </a:lnTo>
                <a:lnTo>
                  <a:pt x="23861" y="22727"/>
                </a:lnTo>
                <a:lnTo>
                  <a:pt x="23397" y="22727"/>
                </a:lnTo>
                <a:lnTo>
                  <a:pt x="22477" y="22673"/>
                </a:lnTo>
                <a:lnTo>
                  <a:pt x="21566" y="22584"/>
                </a:lnTo>
                <a:lnTo>
                  <a:pt x="20673" y="22450"/>
                </a:lnTo>
                <a:lnTo>
                  <a:pt x="19798" y="22271"/>
                </a:lnTo>
                <a:lnTo>
                  <a:pt x="18932" y="22048"/>
                </a:lnTo>
                <a:lnTo>
                  <a:pt x="18092" y="21780"/>
                </a:lnTo>
                <a:lnTo>
                  <a:pt x="17262" y="21477"/>
                </a:lnTo>
                <a:lnTo>
                  <a:pt x="16458" y="21137"/>
                </a:lnTo>
                <a:lnTo>
                  <a:pt x="15672" y="20762"/>
                </a:lnTo>
                <a:lnTo>
                  <a:pt x="14904" y="20342"/>
                </a:lnTo>
                <a:lnTo>
                  <a:pt x="14163" y="19896"/>
                </a:lnTo>
                <a:lnTo>
                  <a:pt x="13091" y="19155"/>
                </a:lnTo>
                <a:lnTo>
                  <a:pt x="11761" y="18056"/>
                </a:lnTo>
                <a:lnTo>
                  <a:pt x="10537" y="16842"/>
                </a:lnTo>
                <a:lnTo>
                  <a:pt x="9439" y="15502"/>
                </a:lnTo>
                <a:lnTo>
                  <a:pt x="8707" y="14431"/>
                </a:lnTo>
                <a:lnTo>
                  <a:pt x="8251" y="13690"/>
                </a:lnTo>
                <a:lnTo>
                  <a:pt x="7841" y="12931"/>
                </a:lnTo>
                <a:lnTo>
                  <a:pt x="7457" y="12145"/>
                </a:lnTo>
                <a:lnTo>
                  <a:pt x="7117" y="11332"/>
                </a:lnTo>
                <a:lnTo>
                  <a:pt x="6814" y="10511"/>
                </a:lnTo>
                <a:lnTo>
                  <a:pt x="6555" y="9662"/>
                </a:lnTo>
                <a:lnTo>
                  <a:pt x="6331" y="8805"/>
                </a:lnTo>
                <a:lnTo>
                  <a:pt x="6153" y="7921"/>
                </a:lnTo>
                <a:lnTo>
                  <a:pt x="6010" y="7028"/>
                </a:lnTo>
                <a:lnTo>
                  <a:pt x="5921" y="6126"/>
                </a:lnTo>
                <a:lnTo>
                  <a:pt x="5876" y="5206"/>
                </a:lnTo>
                <a:lnTo>
                  <a:pt x="5867" y="4742"/>
                </a:lnTo>
                <a:lnTo>
                  <a:pt x="5876" y="4126"/>
                </a:lnTo>
                <a:lnTo>
                  <a:pt x="5956" y="2911"/>
                </a:lnTo>
                <a:lnTo>
                  <a:pt x="6117" y="1732"/>
                </a:lnTo>
                <a:lnTo>
                  <a:pt x="6358" y="572"/>
                </a:lnTo>
                <a:lnTo>
                  <a:pt x="6501"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lists">
  <p:cSld name="CUSTOM_14">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27"/>
          <p:cNvSpPr txBox="1">
            <a:spLocks noGrp="1"/>
          </p:cNvSpPr>
          <p:nvPr>
            <p:ph type="subTitle" idx="1"/>
          </p:nvPr>
        </p:nvSpPr>
        <p:spPr>
          <a:xfrm>
            <a:off x="1012607" y="2425800"/>
            <a:ext cx="3233400" cy="22779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sz="1400"/>
            </a:lvl1pPr>
            <a:lvl2pPr lvl="1">
              <a:spcBef>
                <a:spcPts val="1600"/>
              </a:spcBef>
              <a:spcAft>
                <a:spcPts val="0"/>
              </a:spcAft>
              <a:buSzPts val="1400"/>
              <a:buChar char="○"/>
              <a:defRPr sz="1400"/>
            </a:lvl2pPr>
            <a:lvl3pPr lvl="2">
              <a:spcBef>
                <a:spcPts val="1600"/>
              </a:spcBef>
              <a:spcAft>
                <a:spcPts val="0"/>
              </a:spcAft>
              <a:buSzPts val="1400"/>
              <a:buChar char="■"/>
              <a:defRPr sz="1400"/>
            </a:lvl3pPr>
            <a:lvl4pPr lvl="3">
              <a:spcBef>
                <a:spcPts val="1600"/>
              </a:spcBef>
              <a:spcAft>
                <a:spcPts val="0"/>
              </a:spcAft>
              <a:buSzPts val="1400"/>
              <a:buChar char="●"/>
              <a:defRPr sz="1400"/>
            </a:lvl4pPr>
            <a:lvl5pPr lvl="4">
              <a:spcBef>
                <a:spcPts val="1600"/>
              </a:spcBef>
              <a:spcAft>
                <a:spcPts val="0"/>
              </a:spcAft>
              <a:buSzPts val="1400"/>
              <a:buChar char="○"/>
              <a:defRPr sz="1400"/>
            </a:lvl5pPr>
            <a:lvl6pPr lvl="5">
              <a:spcBef>
                <a:spcPts val="1600"/>
              </a:spcBef>
              <a:spcAft>
                <a:spcPts val="0"/>
              </a:spcAft>
              <a:buSzPts val="1400"/>
              <a:buChar char="■"/>
              <a:defRPr sz="1400"/>
            </a:lvl6pPr>
            <a:lvl7pPr lvl="6">
              <a:spcBef>
                <a:spcPts val="1600"/>
              </a:spcBef>
              <a:spcAft>
                <a:spcPts val="0"/>
              </a:spcAft>
              <a:buSzPts val="1400"/>
              <a:buChar char="●"/>
              <a:defRPr sz="1400"/>
            </a:lvl7pPr>
            <a:lvl8pPr lvl="7">
              <a:spcBef>
                <a:spcPts val="1600"/>
              </a:spcBef>
              <a:spcAft>
                <a:spcPts val="0"/>
              </a:spcAft>
              <a:buSzPts val="1400"/>
              <a:buChar char="○"/>
              <a:defRPr sz="1400"/>
            </a:lvl8pPr>
            <a:lvl9pPr lvl="8">
              <a:spcBef>
                <a:spcPts val="1600"/>
              </a:spcBef>
              <a:spcAft>
                <a:spcPts val="1600"/>
              </a:spcAft>
              <a:buSzPts val="1400"/>
              <a:buChar char="■"/>
              <a:defRPr sz="1400"/>
            </a:lvl9pPr>
          </a:lstStyle>
          <a:p>
            <a:endParaRPr/>
          </a:p>
        </p:txBody>
      </p:sp>
      <p:sp>
        <p:nvSpPr>
          <p:cNvPr id="206" name="Google Shape;206;p27"/>
          <p:cNvSpPr txBox="1">
            <a:spLocks noGrp="1"/>
          </p:cNvSpPr>
          <p:nvPr>
            <p:ph type="subTitle" idx="2"/>
          </p:nvPr>
        </p:nvSpPr>
        <p:spPr>
          <a:xfrm>
            <a:off x="4897982" y="2425800"/>
            <a:ext cx="3233400" cy="2277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rtl="0">
              <a:spcBef>
                <a:spcPts val="1600"/>
              </a:spcBef>
              <a:spcAft>
                <a:spcPts val="0"/>
              </a:spcAft>
              <a:buSzPts val="1400"/>
              <a:buChar char="○"/>
              <a:defRPr sz="1400"/>
            </a:lvl2pPr>
            <a:lvl3pPr lvl="2" rtl="0">
              <a:spcBef>
                <a:spcPts val="1600"/>
              </a:spcBef>
              <a:spcAft>
                <a:spcPts val="0"/>
              </a:spcAft>
              <a:buSzPts val="1400"/>
              <a:buChar char="■"/>
              <a:defRPr sz="1400"/>
            </a:lvl3pPr>
            <a:lvl4pPr lvl="3" rtl="0">
              <a:spcBef>
                <a:spcPts val="1600"/>
              </a:spcBef>
              <a:spcAft>
                <a:spcPts val="0"/>
              </a:spcAft>
              <a:buSzPts val="1400"/>
              <a:buChar char="●"/>
              <a:defRPr sz="1400"/>
            </a:lvl4pPr>
            <a:lvl5pPr lvl="4" rtl="0">
              <a:spcBef>
                <a:spcPts val="1600"/>
              </a:spcBef>
              <a:spcAft>
                <a:spcPts val="0"/>
              </a:spcAft>
              <a:buSzPts val="1400"/>
              <a:buChar char="○"/>
              <a:defRPr sz="1400"/>
            </a:lvl5pPr>
            <a:lvl6pPr lvl="5" rtl="0">
              <a:spcBef>
                <a:spcPts val="1600"/>
              </a:spcBef>
              <a:spcAft>
                <a:spcPts val="0"/>
              </a:spcAft>
              <a:buSzPts val="1400"/>
              <a:buChar char="■"/>
              <a:defRPr sz="1400"/>
            </a:lvl6pPr>
            <a:lvl7pPr lvl="6" rtl="0">
              <a:spcBef>
                <a:spcPts val="1600"/>
              </a:spcBef>
              <a:spcAft>
                <a:spcPts val="0"/>
              </a:spcAft>
              <a:buSzPts val="1400"/>
              <a:buChar char="●"/>
              <a:defRPr sz="1400"/>
            </a:lvl7pPr>
            <a:lvl8pPr lvl="7" rtl="0">
              <a:spcBef>
                <a:spcPts val="1600"/>
              </a:spcBef>
              <a:spcAft>
                <a:spcPts val="0"/>
              </a:spcAft>
              <a:buSzPts val="1400"/>
              <a:buChar char="○"/>
              <a:defRPr sz="1400"/>
            </a:lvl8pPr>
            <a:lvl9pPr lvl="8" rtl="0">
              <a:spcBef>
                <a:spcPts val="1600"/>
              </a:spcBef>
              <a:spcAft>
                <a:spcPts val="1600"/>
              </a:spcAft>
              <a:buSzPts val="1400"/>
              <a:buChar char="■"/>
              <a:defRPr sz="1400"/>
            </a:lvl9pPr>
          </a:lstStyle>
          <a:p>
            <a:endParaRPr/>
          </a:p>
        </p:txBody>
      </p:sp>
      <p:sp>
        <p:nvSpPr>
          <p:cNvPr id="207" name="Google Shape;207;p27"/>
          <p:cNvSpPr txBox="1">
            <a:spLocks noGrp="1"/>
          </p:cNvSpPr>
          <p:nvPr>
            <p:ph type="title" idx="3"/>
          </p:nvPr>
        </p:nvSpPr>
        <p:spPr>
          <a:xfrm>
            <a:off x="1012618" y="1287175"/>
            <a:ext cx="3233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8" name="Google Shape;208;p27"/>
          <p:cNvSpPr txBox="1">
            <a:spLocks noGrp="1"/>
          </p:cNvSpPr>
          <p:nvPr>
            <p:ph type="title" idx="4"/>
          </p:nvPr>
        </p:nvSpPr>
        <p:spPr>
          <a:xfrm>
            <a:off x="4897993" y="1287175"/>
            <a:ext cx="3233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9" name="Google Shape;209;p27"/>
          <p:cNvSpPr/>
          <p:nvPr/>
        </p:nvSpPr>
        <p:spPr>
          <a:xfrm>
            <a:off x="-1976425" y="-1468925"/>
            <a:ext cx="2756100" cy="2756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8279125" y="4159000"/>
            <a:ext cx="2756100" cy="2756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336366" y="4621152"/>
            <a:ext cx="1234243" cy="617131"/>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rot="10800000">
            <a:off x="8050159" y="-159936"/>
            <a:ext cx="1234243" cy="617131"/>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9" name="Google Shape;19;p3"/>
          <p:cNvSpPr txBox="1">
            <a:spLocks noGrp="1"/>
          </p:cNvSpPr>
          <p:nvPr>
            <p:ph type="subTitle" idx="1"/>
          </p:nvPr>
        </p:nvSpPr>
        <p:spPr>
          <a:xfrm>
            <a:off x="1096000" y="2786238"/>
            <a:ext cx="3027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 name="Google Shape;20;p3"/>
          <p:cNvSpPr txBox="1">
            <a:spLocks noGrp="1"/>
          </p:cNvSpPr>
          <p:nvPr>
            <p:ph type="title"/>
          </p:nvPr>
        </p:nvSpPr>
        <p:spPr>
          <a:xfrm>
            <a:off x="647050" y="2137338"/>
            <a:ext cx="392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21" name="Google Shape;21;p3"/>
          <p:cNvSpPr txBox="1">
            <a:spLocks noGrp="1"/>
          </p:cNvSpPr>
          <p:nvPr>
            <p:ph type="title" idx="2" hasCustomPrompt="1"/>
          </p:nvPr>
        </p:nvSpPr>
        <p:spPr>
          <a:xfrm>
            <a:off x="1825300" y="1564663"/>
            <a:ext cx="1568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2" name="Google Shape;22;p3"/>
          <p:cNvSpPr/>
          <p:nvPr/>
        </p:nvSpPr>
        <p:spPr>
          <a:xfrm>
            <a:off x="449125" y="4363900"/>
            <a:ext cx="1559175" cy="779600"/>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41" name="Google Shape;41;p6"/>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6"/>
          <p:cNvSpPr/>
          <p:nvPr/>
        </p:nvSpPr>
        <p:spPr>
          <a:xfrm rot="5400000">
            <a:off x="-425041" y="357354"/>
            <a:ext cx="1429452" cy="714737"/>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7994762" y="4562938"/>
            <a:ext cx="1946318" cy="973175"/>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59" name="Google Shape;59;p9"/>
          <p:cNvSpPr txBox="1">
            <a:spLocks noGrp="1"/>
          </p:cNvSpPr>
          <p:nvPr>
            <p:ph type="subTitle" idx="1"/>
          </p:nvPr>
        </p:nvSpPr>
        <p:spPr>
          <a:xfrm>
            <a:off x="5020950" y="3267722"/>
            <a:ext cx="3027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0" name="Google Shape;60;p9"/>
          <p:cNvSpPr txBox="1">
            <a:spLocks noGrp="1"/>
          </p:cNvSpPr>
          <p:nvPr>
            <p:ph type="title"/>
          </p:nvPr>
        </p:nvSpPr>
        <p:spPr>
          <a:xfrm>
            <a:off x="4572000" y="2137338"/>
            <a:ext cx="392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61" name="Google Shape;61;p9"/>
          <p:cNvSpPr txBox="1">
            <a:spLocks noGrp="1"/>
          </p:cNvSpPr>
          <p:nvPr>
            <p:ph type="title" idx="2" hasCustomPrompt="1"/>
          </p:nvPr>
        </p:nvSpPr>
        <p:spPr>
          <a:xfrm>
            <a:off x="5750250" y="1564638"/>
            <a:ext cx="1568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2" name="Google Shape;62;p9"/>
          <p:cNvSpPr/>
          <p:nvPr/>
        </p:nvSpPr>
        <p:spPr>
          <a:xfrm>
            <a:off x="-131600" y="-98700"/>
            <a:ext cx="2618400" cy="53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1384269" y="1235275"/>
            <a:ext cx="392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5"/>
          <p:cNvSpPr txBox="1">
            <a:spLocks noGrp="1"/>
          </p:cNvSpPr>
          <p:nvPr>
            <p:ph type="subTitle" idx="1"/>
          </p:nvPr>
        </p:nvSpPr>
        <p:spPr>
          <a:xfrm>
            <a:off x="1384269" y="1804275"/>
            <a:ext cx="2412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89" name="Google Shape;89;p15"/>
          <p:cNvSpPr txBox="1">
            <a:spLocks noGrp="1"/>
          </p:cNvSpPr>
          <p:nvPr>
            <p:ph type="title" idx="2" hasCustomPrompt="1"/>
          </p:nvPr>
        </p:nvSpPr>
        <p:spPr>
          <a:xfrm>
            <a:off x="1384269" y="719850"/>
            <a:ext cx="1256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5"/>
          <p:cNvSpPr txBox="1">
            <a:spLocks noGrp="1"/>
          </p:cNvSpPr>
          <p:nvPr>
            <p:ph type="title" idx="3"/>
          </p:nvPr>
        </p:nvSpPr>
        <p:spPr>
          <a:xfrm>
            <a:off x="1384269" y="3418225"/>
            <a:ext cx="319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5"/>
          <p:cNvSpPr txBox="1">
            <a:spLocks noGrp="1"/>
          </p:cNvSpPr>
          <p:nvPr>
            <p:ph type="subTitle" idx="4"/>
          </p:nvPr>
        </p:nvSpPr>
        <p:spPr>
          <a:xfrm>
            <a:off x="1384269" y="3987225"/>
            <a:ext cx="2412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92" name="Google Shape;92;p15"/>
          <p:cNvSpPr txBox="1">
            <a:spLocks noGrp="1"/>
          </p:cNvSpPr>
          <p:nvPr>
            <p:ph type="title" idx="5" hasCustomPrompt="1"/>
          </p:nvPr>
        </p:nvSpPr>
        <p:spPr>
          <a:xfrm>
            <a:off x="1384269" y="2902800"/>
            <a:ext cx="1256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5"/>
          <p:cNvSpPr txBox="1">
            <a:spLocks noGrp="1"/>
          </p:cNvSpPr>
          <p:nvPr>
            <p:ph type="title" idx="6"/>
          </p:nvPr>
        </p:nvSpPr>
        <p:spPr>
          <a:xfrm>
            <a:off x="5385419" y="1235275"/>
            <a:ext cx="319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5"/>
          <p:cNvSpPr txBox="1">
            <a:spLocks noGrp="1"/>
          </p:cNvSpPr>
          <p:nvPr>
            <p:ph type="subTitle" idx="7"/>
          </p:nvPr>
        </p:nvSpPr>
        <p:spPr>
          <a:xfrm>
            <a:off x="5385419" y="1804275"/>
            <a:ext cx="2412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95" name="Google Shape;95;p15"/>
          <p:cNvSpPr txBox="1">
            <a:spLocks noGrp="1"/>
          </p:cNvSpPr>
          <p:nvPr>
            <p:ph type="title" idx="8" hasCustomPrompt="1"/>
          </p:nvPr>
        </p:nvSpPr>
        <p:spPr>
          <a:xfrm>
            <a:off x="5385419" y="719850"/>
            <a:ext cx="1256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5"/>
          <p:cNvSpPr txBox="1">
            <a:spLocks noGrp="1"/>
          </p:cNvSpPr>
          <p:nvPr>
            <p:ph type="title" idx="9"/>
          </p:nvPr>
        </p:nvSpPr>
        <p:spPr>
          <a:xfrm>
            <a:off x="5385419" y="3418225"/>
            <a:ext cx="319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5"/>
          <p:cNvSpPr txBox="1">
            <a:spLocks noGrp="1"/>
          </p:cNvSpPr>
          <p:nvPr>
            <p:ph type="subTitle" idx="13"/>
          </p:nvPr>
        </p:nvSpPr>
        <p:spPr>
          <a:xfrm>
            <a:off x="5385419" y="3987225"/>
            <a:ext cx="2412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C1C1C"/>
              </a:buClr>
              <a:buSzPts val="1400"/>
              <a:buNone/>
              <a:defRPr sz="1400">
                <a:solidFill>
                  <a:srgbClr val="1C1C1C"/>
                </a:solidFill>
              </a:defRPr>
            </a:lvl1pPr>
            <a:lvl2pPr lvl="1" rtl="0">
              <a:lnSpc>
                <a:spcPct val="100000"/>
              </a:lnSpc>
              <a:spcBef>
                <a:spcPts val="0"/>
              </a:spcBef>
              <a:spcAft>
                <a:spcPts val="0"/>
              </a:spcAft>
              <a:buClr>
                <a:srgbClr val="1C1C1C"/>
              </a:buClr>
              <a:buSzPts val="1400"/>
              <a:buNone/>
              <a:defRPr sz="1400">
                <a:solidFill>
                  <a:srgbClr val="1C1C1C"/>
                </a:solidFill>
              </a:defRPr>
            </a:lvl2pPr>
            <a:lvl3pPr lvl="2" rtl="0">
              <a:lnSpc>
                <a:spcPct val="100000"/>
              </a:lnSpc>
              <a:spcBef>
                <a:spcPts val="0"/>
              </a:spcBef>
              <a:spcAft>
                <a:spcPts val="0"/>
              </a:spcAft>
              <a:buClr>
                <a:srgbClr val="1C1C1C"/>
              </a:buClr>
              <a:buSzPts val="1400"/>
              <a:buNone/>
              <a:defRPr sz="1400">
                <a:solidFill>
                  <a:srgbClr val="1C1C1C"/>
                </a:solidFill>
              </a:defRPr>
            </a:lvl3pPr>
            <a:lvl4pPr lvl="3" rtl="0">
              <a:lnSpc>
                <a:spcPct val="100000"/>
              </a:lnSpc>
              <a:spcBef>
                <a:spcPts val="0"/>
              </a:spcBef>
              <a:spcAft>
                <a:spcPts val="0"/>
              </a:spcAft>
              <a:buClr>
                <a:srgbClr val="1C1C1C"/>
              </a:buClr>
              <a:buSzPts val="1400"/>
              <a:buNone/>
              <a:defRPr sz="1400">
                <a:solidFill>
                  <a:srgbClr val="1C1C1C"/>
                </a:solidFill>
              </a:defRPr>
            </a:lvl4pPr>
            <a:lvl5pPr lvl="4" rtl="0">
              <a:lnSpc>
                <a:spcPct val="100000"/>
              </a:lnSpc>
              <a:spcBef>
                <a:spcPts val="0"/>
              </a:spcBef>
              <a:spcAft>
                <a:spcPts val="0"/>
              </a:spcAft>
              <a:buClr>
                <a:srgbClr val="1C1C1C"/>
              </a:buClr>
              <a:buSzPts val="1400"/>
              <a:buNone/>
              <a:defRPr sz="1400">
                <a:solidFill>
                  <a:srgbClr val="1C1C1C"/>
                </a:solidFill>
              </a:defRPr>
            </a:lvl5pPr>
            <a:lvl6pPr lvl="5" rtl="0">
              <a:lnSpc>
                <a:spcPct val="100000"/>
              </a:lnSpc>
              <a:spcBef>
                <a:spcPts val="0"/>
              </a:spcBef>
              <a:spcAft>
                <a:spcPts val="0"/>
              </a:spcAft>
              <a:buClr>
                <a:srgbClr val="1C1C1C"/>
              </a:buClr>
              <a:buSzPts val="1400"/>
              <a:buNone/>
              <a:defRPr sz="1400">
                <a:solidFill>
                  <a:srgbClr val="1C1C1C"/>
                </a:solidFill>
              </a:defRPr>
            </a:lvl6pPr>
            <a:lvl7pPr lvl="6" rtl="0">
              <a:lnSpc>
                <a:spcPct val="100000"/>
              </a:lnSpc>
              <a:spcBef>
                <a:spcPts val="0"/>
              </a:spcBef>
              <a:spcAft>
                <a:spcPts val="0"/>
              </a:spcAft>
              <a:buClr>
                <a:srgbClr val="1C1C1C"/>
              </a:buClr>
              <a:buSzPts val="1400"/>
              <a:buNone/>
              <a:defRPr sz="1400">
                <a:solidFill>
                  <a:srgbClr val="1C1C1C"/>
                </a:solidFill>
              </a:defRPr>
            </a:lvl7pPr>
            <a:lvl8pPr lvl="7" rtl="0">
              <a:lnSpc>
                <a:spcPct val="100000"/>
              </a:lnSpc>
              <a:spcBef>
                <a:spcPts val="0"/>
              </a:spcBef>
              <a:spcAft>
                <a:spcPts val="0"/>
              </a:spcAft>
              <a:buClr>
                <a:srgbClr val="1C1C1C"/>
              </a:buClr>
              <a:buSzPts val="1400"/>
              <a:buNone/>
              <a:defRPr sz="1400">
                <a:solidFill>
                  <a:srgbClr val="1C1C1C"/>
                </a:solidFill>
              </a:defRPr>
            </a:lvl8pPr>
            <a:lvl9pPr lvl="8"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98" name="Google Shape;98;p15"/>
          <p:cNvSpPr txBox="1">
            <a:spLocks noGrp="1"/>
          </p:cNvSpPr>
          <p:nvPr>
            <p:ph type="title" idx="14" hasCustomPrompt="1"/>
          </p:nvPr>
        </p:nvSpPr>
        <p:spPr>
          <a:xfrm>
            <a:off x="5385419" y="2902800"/>
            <a:ext cx="1256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5"/>
          <p:cNvSpPr/>
          <p:nvPr/>
        </p:nvSpPr>
        <p:spPr>
          <a:xfrm rot="-8100000">
            <a:off x="7695036" y="23885"/>
            <a:ext cx="2062563" cy="1031298"/>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rot="2700000">
            <a:off x="-489646" y="4521452"/>
            <a:ext cx="1469637" cy="734830"/>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 and text">
  <p:cSld name="CUSTOM_5">
    <p:spTree>
      <p:nvGrpSpPr>
        <p:cNvPr id="1" name="Shape 132"/>
        <p:cNvGrpSpPr/>
        <p:nvPr/>
      </p:nvGrpSpPr>
      <p:grpSpPr>
        <a:xfrm>
          <a:off x="0" y="0"/>
          <a:ext cx="0" cy="0"/>
          <a:chOff x="0" y="0"/>
          <a:chExt cx="0" cy="0"/>
        </a:xfrm>
      </p:grpSpPr>
      <p:sp>
        <p:nvSpPr>
          <p:cNvPr id="133" name="Google Shape;133;p18"/>
          <p:cNvSpPr txBox="1">
            <a:spLocks noGrp="1"/>
          </p:cNvSpPr>
          <p:nvPr>
            <p:ph type="title" hasCustomPrompt="1"/>
          </p:nvPr>
        </p:nvSpPr>
        <p:spPr>
          <a:xfrm>
            <a:off x="311700" y="604275"/>
            <a:ext cx="8520600" cy="135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34" name="Google Shape;134;p18"/>
          <p:cNvSpPr txBox="1">
            <a:spLocks noGrp="1"/>
          </p:cNvSpPr>
          <p:nvPr>
            <p:ph type="subTitle" idx="1"/>
          </p:nvPr>
        </p:nvSpPr>
        <p:spPr>
          <a:xfrm>
            <a:off x="2113200" y="1741050"/>
            <a:ext cx="4917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5" name="Google Shape;135;p18"/>
          <p:cNvSpPr txBox="1">
            <a:spLocks noGrp="1"/>
          </p:cNvSpPr>
          <p:nvPr>
            <p:ph type="title" idx="2" hasCustomPrompt="1"/>
          </p:nvPr>
        </p:nvSpPr>
        <p:spPr>
          <a:xfrm>
            <a:off x="311700" y="2609850"/>
            <a:ext cx="8520600" cy="135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36" name="Google Shape;136;p18"/>
          <p:cNvSpPr txBox="1">
            <a:spLocks noGrp="1"/>
          </p:cNvSpPr>
          <p:nvPr>
            <p:ph type="subTitle" idx="3"/>
          </p:nvPr>
        </p:nvSpPr>
        <p:spPr>
          <a:xfrm>
            <a:off x="2113200" y="3746625"/>
            <a:ext cx="4917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7" name="Google Shape;137;p18"/>
          <p:cNvSpPr/>
          <p:nvPr/>
        </p:nvSpPr>
        <p:spPr>
          <a:xfrm>
            <a:off x="-731000" y="-1692300"/>
            <a:ext cx="2756100" cy="2756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431800" y="4328550"/>
            <a:ext cx="2756100" cy="2756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p:cSld name="CUSTOM_7">
    <p:spTree>
      <p:nvGrpSpPr>
        <p:cNvPr id="1" name="Shape 147"/>
        <p:cNvGrpSpPr/>
        <p:nvPr/>
      </p:nvGrpSpPr>
      <p:grpSpPr>
        <a:xfrm>
          <a:off x="0" y="0"/>
          <a:ext cx="0" cy="0"/>
          <a:chOff x="0" y="0"/>
          <a:chExt cx="0" cy="0"/>
        </a:xfrm>
      </p:grpSpPr>
      <p:sp>
        <p:nvSpPr>
          <p:cNvPr id="148" name="Google Shape;148;p20"/>
          <p:cNvSpPr/>
          <p:nvPr/>
        </p:nvSpPr>
        <p:spPr>
          <a:xfrm>
            <a:off x="5966025" y="-38400"/>
            <a:ext cx="3673800" cy="522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txBox="1">
            <a:spLocks noGrp="1"/>
          </p:cNvSpPr>
          <p:nvPr>
            <p:ph type="title"/>
          </p:nvPr>
        </p:nvSpPr>
        <p:spPr>
          <a:xfrm>
            <a:off x="1403200" y="1366050"/>
            <a:ext cx="241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0" name="Google Shape;150;p20"/>
          <p:cNvSpPr txBox="1">
            <a:spLocks noGrp="1"/>
          </p:cNvSpPr>
          <p:nvPr>
            <p:ph type="subTitle" idx="1"/>
          </p:nvPr>
        </p:nvSpPr>
        <p:spPr>
          <a:xfrm>
            <a:off x="1403200" y="1858844"/>
            <a:ext cx="2412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1" name="Google Shape;151;p20"/>
          <p:cNvSpPr txBox="1">
            <a:spLocks noGrp="1"/>
          </p:cNvSpPr>
          <p:nvPr>
            <p:ph type="title" idx="2"/>
          </p:nvPr>
        </p:nvSpPr>
        <p:spPr>
          <a:xfrm>
            <a:off x="1403200" y="3251225"/>
            <a:ext cx="241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2" name="Google Shape;152;p20"/>
          <p:cNvSpPr txBox="1">
            <a:spLocks noGrp="1"/>
          </p:cNvSpPr>
          <p:nvPr>
            <p:ph type="subTitle" idx="3"/>
          </p:nvPr>
        </p:nvSpPr>
        <p:spPr>
          <a:xfrm>
            <a:off x="1403200" y="3744019"/>
            <a:ext cx="2412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3" name="Google Shape;153;p20"/>
          <p:cNvSpPr/>
          <p:nvPr/>
        </p:nvSpPr>
        <p:spPr>
          <a:xfrm>
            <a:off x="-1158725" y="-1418100"/>
            <a:ext cx="2463300" cy="2463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2">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0" name="Google Shape;180;p25"/>
          <p:cNvSpPr txBox="1">
            <a:spLocks noGrp="1"/>
          </p:cNvSpPr>
          <p:nvPr>
            <p:ph type="title" idx="2"/>
          </p:nvPr>
        </p:nvSpPr>
        <p:spPr>
          <a:xfrm>
            <a:off x="834350" y="3077200"/>
            <a:ext cx="236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1" name="Google Shape;181;p25"/>
          <p:cNvSpPr txBox="1">
            <a:spLocks noGrp="1"/>
          </p:cNvSpPr>
          <p:nvPr>
            <p:ph type="subTitle" idx="1"/>
          </p:nvPr>
        </p:nvSpPr>
        <p:spPr>
          <a:xfrm>
            <a:off x="808400" y="3646200"/>
            <a:ext cx="2412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82" name="Google Shape;182;p25"/>
          <p:cNvSpPr txBox="1">
            <a:spLocks noGrp="1"/>
          </p:cNvSpPr>
          <p:nvPr>
            <p:ph type="subTitle" idx="3"/>
          </p:nvPr>
        </p:nvSpPr>
        <p:spPr>
          <a:xfrm>
            <a:off x="3365700" y="3646200"/>
            <a:ext cx="2412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C1C1C"/>
              </a:buClr>
              <a:buSzPts val="1400"/>
              <a:buNone/>
              <a:defRPr sz="1400">
                <a:solidFill>
                  <a:srgbClr val="1C1C1C"/>
                </a:solidFill>
              </a:defRPr>
            </a:lvl1pPr>
            <a:lvl2pPr lvl="1" algn="ctr" rtl="0">
              <a:lnSpc>
                <a:spcPct val="100000"/>
              </a:lnSpc>
              <a:spcBef>
                <a:spcPts val="0"/>
              </a:spcBef>
              <a:spcAft>
                <a:spcPts val="0"/>
              </a:spcAft>
              <a:buClr>
                <a:srgbClr val="1C1C1C"/>
              </a:buClr>
              <a:buSzPts val="1400"/>
              <a:buNone/>
              <a:defRPr sz="1400">
                <a:solidFill>
                  <a:srgbClr val="1C1C1C"/>
                </a:solidFill>
              </a:defRPr>
            </a:lvl2pPr>
            <a:lvl3pPr lvl="2" algn="ctr" rtl="0">
              <a:lnSpc>
                <a:spcPct val="100000"/>
              </a:lnSpc>
              <a:spcBef>
                <a:spcPts val="0"/>
              </a:spcBef>
              <a:spcAft>
                <a:spcPts val="0"/>
              </a:spcAft>
              <a:buClr>
                <a:srgbClr val="1C1C1C"/>
              </a:buClr>
              <a:buSzPts val="1400"/>
              <a:buNone/>
              <a:defRPr sz="1400">
                <a:solidFill>
                  <a:srgbClr val="1C1C1C"/>
                </a:solidFill>
              </a:defRPr>
            </a:lvl3pPr>
            <a:lvl4pPr lvl="3" algn="ctr" rtl="0">
              <a:lnSpc>
                <a:spcPct val="100000"/>
              </a:lnSpc>
              <a:spcBef>
                <a:spcPts val="0"/>
              </a:spcBef>
              <a:spcAft>
                <a:spcPts val="0"/>
              </a:spcAft>
              <a:buClr>
                <a:srgbClr val="1C1C1C"/>
              </a:buClr>
              <a:buSzPts val="1400"/>
              <a:buNone/>
              <a:defRPr sz="1400">
                <a:solidFill>
                  <a:srgbClr val="1C1C1C"/>
                </a:solidFill>
              </a:defRPr>
            </a:lvl4pPr>
            <a:lvl5pPr lvl="4" algn="ctr" rtl="0">
              <a:lnSpc>
                <a:spcPct val="100000"/>
              </a:lnSpc>
              <a:spcBef>
                <a:spcPts val="0"/>
              </a:spcBef>
              <a:spcAft>
                <a:spcPts val="0"/>
              </a:spcAft>
              <a:buClr>
                <a:srgbClr val="1C1C1C"/>
              </a:buClr>
              <a:buSzPts val="1400"/>
              <a:buNone/>
              <a:defRPr sz="1400">
                <a:solidFill>
                  <a:srgbClr val="1C1C1C"/>
                </a:solidFill>
              </a:defRPr>
            </a:lvl5pPr>
            <a:lvl6pPr lvl="5" algn="ctr" rtl="0">
              <a:lnSpc>
                <a:spcPct val="100000"/>
              </a:lnSpc>
              <a:spcBef>
                <a:spcPts val="0"/>
              </a:spcBef>
              <a:spcAft>
                <a:spcPts val="0"/>
              </a:spcAft>
              <a:buClr>
                <a:srgbClr val="1C1C1C"/>
              </a:buClr>
              <a:buSzPts val="1400"/>
              <a:buNone/>
              <a:defRPr sz="1400">
                <a:solidFill>
                  <a:srgbClr val="1C1C1C"/>
                </a:solidFill>
              </a:defRPr>
            </a:lvl6pPr>
            <a:lvl7pPr lvl="6" algn="ctr" rtl="0">
              <a:lnSpc>
                <a:spcPct val="100000"/>
              </a:lnSpc>
              <a:spcBef>
                <a:spcPts val="0"/>
              </a:spcBef>
              <a:spcAft>
                <a:spcPts val="0"/>
              </a:spcAft>
              <a:buClr>
                <a:srgbClr val="1C1C1C"/>
              </a:buClr>
              <a:buSzPts val="1400"/>
              <a:buNone/>
              <a:defRPr sz="1400">
                <a:solidFill>
                  <a:srgbClr val="1C1C1C"/>
                </a:solidFill>
              </a:defRPr>
            </a:lvl7pPr>
            <a:lvl8pPr lvl="7" algn="ctr" rtl="0">
              <a:lnSpc>
                <a:spcPct val="100000"/>
              </a:lnSpc>
              <a:spcBef>
                <a:spcPts val="0"/>
              </a:spcBef>
              <a:spcAft>
                <a:spcPts val="0"/>
              </a:spcAft>
              <a:buClr>
                <a:srgbClr val="1C1C1C"/>
              </a:buClr>
              <a:buSzPts val="1400"/>
              <a:buNone/>
              <a:defRPr sz="1400">
                <a:solidFill>
                  <a:srgbClr val="1C1C1C"/>
                </a:solidFill>
              </a:defRPr>
            </a:lvl8pPr>
            <a:lvl9pPr lvl="8" algn="ctr"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183" name="Google Shape;183;p25"/>
          <p:cNvSpPr txBox="1">
            <a:spLocks noGrp="1"/>
          </p:cNvSpPr>
          <p:nvPr>
            <p:ph type="subTitle" idx="4"/>
          </p:nvPr>
        </p:nvSpPr>
        <p:spPr>
          <a:xfrm>
            <a:off x="5923000" y="3646200"/>
            <a:ext cx="2412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C1C1C"/>
              </a:buClr>
              <a:buSzPts val="1400"/>
              <a:buNone/>
              <a:defRPr sz="1400">
                <a:solidFill>
                  <a:srgbClr val="1C1C1C"/>
                </a:solidFill>
              </a:defRPr>
            </a:lvl1pPr>
            <a:lvl2pPr lvl="1" algn="ctr" rtl="0">
              <a:lnSpc>
                <a:spcPct val="100000"/>
              </a:lnSpc>
              <a:spcBef>
                <a:spcPts val="0"/>
              </a:spcBef>
              <a:spcAft>
                <a:spcPts val="0"/>
              </a:spcAft>
              <a:buClr>
                <a:srgbClr val="1C1C1C"/>
              </a:buClr>
              <a:buSzPts val="1400"/>
              <a:buNone/>
              <a:defRPr sz="1400">
                <a:solidFill>
                  <a:srgbClr val="1C1C1C"/>
                </a:solidFill>
              </a:defRPr>
            </a:lvl2pPr>
            <a:lvl3pPr lvl="2" algn="ctr" rtl="0">
              <a:lnSpc>
                <a:spcPct val="100000"/>
              </a:lnSpc>
              <a:spcBef>
                <a:spcPts val="0"/>
              </a:spcBef>
              <a:spcAft>
                <a:spcPts val="0"/>
              </a:spcAft>
              <a:buClr>
                <a:srgbClr val="1C1C1C"/>
              </a:buClr>
              <a:buSzPts val="1400"/>
              <a:buNone/>
              <a:defRPr sz="1400">
                <a:solidFill>
                  <a:srgbClr val="1C1C1C"/>
                </a:solidFill>
              </a:defRPr>
            </a:lvl3pPr>
            <a:lvl4pPr lvl="3" algn="ctr" rtl="0">
              <a:lnSpc>
                <a:spcPct val="100000"/>
              </a:lnSpc>
              <a:spcBef>
                <a:spcPts val="0"/>
              </a:spcBef>
              <a:spcAft>
                <a:spcPts val="0"/>
              </a:spcAft>
              <a:buClr>
                <a:srgbClr val="1C1C1C"/>
              </a:buClr>
              <a:buSzPts val="1400"/>
              <a:buNone/>
              <a:defRPr sz="1400">
                <a:solidFill>
                  <a:srgbClr val="1C1C1C"/>
                </a:solidFill>
              </a:defRPr>
            </a:lvl4pPr>
            <a:lvl5pPr lvl="4" algn="ctr" rtl="0">
              <a:lnSpc>
                <a:spcPct val="100000"/>
              </a:lnSpc>
              <a:spcBef>
                <a:spcPts val="0"/>
              </a:spcBef>
              <a:spcAft>
                <a:spcPts val="0"/>
              </a:spcAft>
              <a:buClr>
                <a:srgbClr val="1C1C1C"/>
              </a:buClr>
              <a:buSzPts val="1400"/>
              <a:buNone/>
              <a:defRPr sz="1400">
                <a:solidFill>
                  <a:srgbClr val="1C1C1C"/>
                </a:solidFill>
              </a:defRPr>
            </a:lvl5pPr>
            <a:lvl6pPr lvl="5" algn="ctr" rtl="0">
              <a:lnSpc>
                <a:spcPct val="100000"/>
              </a:lnSpc>
              <a:spcBef>
                <a:spcPts val="0"/>
              </a:spcBef>
              <a:spcAft>
                <a:spcPts val="0"/>
              </a:spcAft>
              <a:buClr>
                <a:srgbClr val="1C1C1C"/>
              </a:buClr>
              <a:buSzPts val="1400"/>
              <a:buNone/>
              <a:defRPr sz="1400">
                <a:solidFill>
                  <a:srgbClr val="1C1C1C"/>
                </a:solidFill>
              </a:defRPr>
            </a:lvl6pPr>
            <a:lvl7pPr lvl="6" algn="ctr" rtl="0">
              <a:lnSpc>
                <a:spcPct val="100000"/>
              </a:lnSpc>
              <a:spcBef>
                <a:spcPts val="0"/>
              </a:spcBef>
              <a:spcAft>
                <a:spcPts val="0"/>
              </a:spcAft>
              <a:buClr>
                <a:srgbClr val="1C1C1C"/>
              </a:buClr>
              <a:buSzPts val="1400"/>
              <a:buNone/>
              <a:defRPr sz="1400">
                <a:solidFill>
                  <a:srgbClr val="1C1C1C"/>
                </a:solidFill>
              </a:defRPr>
            </a:lvl7pPr>
            <a:lvl8pPr lvl="7" algn="ctr" rtl="0">
              <a:lnSpc>
                <a:spcPct val="100000"/>
              </a:lnSpc>
              <a:spcBef>
                <a:spcPts val="0"/>
              </a:spcBef>
              <a:spcAft>
                <a:spcPts val="0"/>
              </a:spcAft>
              <a:buClr>
                <a:srgbClr val="1C1C1C"/>
              </a:buClr>
              <a:buSzPts val="1400"/>
              <a:buNone/>
              <a:defRPr sz="1400">
                <a:solidFill>
                  <a:srgbClr val="1C1C1C"/>
                </a:solidFill>
              </a:defRPr>
            </a:lvl8pPr>
            <a:lvl9pPr lvl="8" algn="ctr" rtl="0">
              <a:lnSpc>
                <a:spcPct val="100000"/>
              </a:lnSpc>
              <a:spcBef>
                <a:spcPts val="0"/>
              </a:spcBef>
              <a:spcAft>
                <a:spcPts val="0"/>
              </a:spcAft>
              <a:buClr>
                <a:srgbClr val="1C1C1C"/>
              </a:buClr>
              <a:buSzPts val="1400"/>
              <a:buNone/>
              <a:defRPr sz="1400">
                <a:solidFill>
                  <a:srgbClr val="1C1C1C"/>
                </a:solidFill>
              </a:defRPr>
            </a:lvl9pPr>
          </a:lstStyle>
          <a:p>
            <a:endParaRPr/>
          </a:p>
        </p:txBody>
      </p:sp>
      <p:sp>
        <p:nvSpPr>
          <p:cNvPr id="184" name="Google Shape;184;p25"/>
          <p:cNvSpPr txBox="1">
            <a:spLocks noGrp="1"/>
          </p:cNvSpPr>
          <p:nvPr>
            <p:ph type="title" idx="5"/>
          </p:nvPr>
        </p:nvSpPr>
        <p:spPr>
          <a:xfrm>
            <a:off x="3391650" y="3077200"/>
            <a:ext cx="236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5" name="Google Shape;185;p25"/>
          <p:cNvSpPr txBox="1">
            <a:spLocks noGrp="1"/>
          </p:cNvSpPr>
          <p:nvPr>
            <p:ph type="title" idx="6"/>
          </p:nvPr>
        </p:nvSpPr>
        <p:spPr>
          <a:xfrm>
            <a:off x="5948950" y="3077200"/>
            <a:ext cx="236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6" name="Google Shape;186;p25"/>
          <p:cNvSpPr/>
          <p:nvPr/>
        </p:nvSpPr>
        <p:spPr>
          <a:xfrm rot="10800000">
            <a:off x="-52079" y="-10"/>
            <a:ext cx="1234243" cy="617131"/>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rot="10800000">
            <a:off x="7890571" y="-10"/>
            <a:ext cx="1234243" cy="617131"/>
          </a:xfrm>
          <a:custGeom>
            <a:avLst/>
            <a:gdLst/>
            <a:ahLst/>
            <a:cxnLst/>
            <a:rect l="l" t="t" r="r" b="b"/>
            <a:pathLst>
              <a:path w="62367" h="31184" extrusionOk="0">
                <a:moveTo>
                  <a:pt x="31184" y="1"/>
                </a:moveTo>
                <a:lnTo>
                  <a:pt x="30380" y="9"/>
                </a:lnTo>
                <a:lnTo>
                  <a:pt x="28781" y="90"/>
                </a:lnTo>
                <a:lnTo>
                  <a:pt x="27210" y="251"/>
                </a:lnTo>
                <a:lnTo>
                  <a:pt x="25665" y="483"/>
                </a:lnTo>
                <a:lnTo>
                  <a:pt x="24138" y="795"/>
                </a:lnTo>
                <a:lnTo>
                  <a:pt x="22646" y="1179"/>
                </a:lnTo>
                <a:lnTo>
                  <a:pt x="21182" y="1635"/>
                </a:lnTo>
                <a:lnTo>
                  <a:pt x="19753" y="2162"/>
                </a:lnTo>
                <a:lnTo>
                  <a:pt x="18351" y="2751"/>
                </a:lnTo>
                <a:lnTo>
                  <a:pt x="16985" y="3412"/>
                </a:lnTo>
                <a:lnTo>
                  <a:pt x="15663" y="4126"/>
                </a:lnTo>
                <a:lnTo>
                  <a:pt x="14377" y="4912"/>
                </a:lnTo>
                <a:lnTo>
                  <a:pt x="13127" y="5751"/>
                </a:lnTo>
                <a:lnTo>
                  <a:pt x="11930" y="6653"/>
                </a:lnTo>
                <a:lnTo>
                  <a:pt x="10779" y="7600"/>
                </a:lnTo>
                <a:lnTo>
                  <a:pt x="9671" y="8609"/>
                </a:lnTo>
                <a:lnTo>
                  <a:pt x="8609" y="9672"/>
                </a:lnTo>
                <a:lnTo>
                  <a:pt x="7599" y="10779"/>
                </a:lnTo>
                <a:lnTo>
                  <a:pt x="6653" y="11931"/>
                </a:lnTo>
                <a:lnTo>
                  <a:pt x="5751" y="13128"/>
                </a:lnTo>
                <a:lnTo>
                  <a:pt x="4912" y="14378"/>
                </a:lnTo>
                <a:lnTo>
                  <a:pt x="4135" y="15664"/>
                </a:lnTo>
                <a:lnTo>
                  <a:pt x="3411" y="16985"/>
                </a:lnTo>
                <a:lnTo>
                  <a:pt x="2750" y="18352"/>
                </a:lnTo>
                <a:lnTo>
                  <a:pt x="2161" y="19745"/>
                </a:lnTo>
                <a:lnTo>
                  <a:pt x="1634" y="21182"/>
                </a:lnTo>
                <a:lnTo>
                  <a:pt x="1179" y="22647"/>
                </a:lnTo>
                <a:lnTo>
                  <a:pt x="795" y="24138"/>
                </a:lnTo>
                <a:lnTo>
                  <a:pt x="482" y="25665"/>
                </a:lnTo>
                <a:lnTo>
                  <a:pt x="250" y="27210"/>
                </a:lnTo>
                <a:lnTo>
                  <a:pt x="89" y="28782"/>
                </a:lnTo>
                <a:lnTo>
                  <a:pt x="9" y="30380"/>
                </a:lnTo>
                <a:lnTo>
                  <a:pt x="0" y="31184"/>
                </a:lnTo>
                <a:lnTo>
                  <a:pt x="16297" y="31184"/>
                </a:lnTo>
                <a:lnTo>
                  <a:pt x="16315" y="30416"/>
                </a:lnTo>
                <a:lnTo>
                  <a:pt x="16467" y="28916"/>
                </a:lnTo>
                <a:lnTo>
                  <a:pt x="16762" y="27460"/>
                </a:lnTo>
                <a:lnTo>
                  <a:pt x="17199" y="26058"/>
                </a:lnTo>
                <a:lnTo>
                  <a:pt x="17762" y="24728"/>
                </a:lnTo>
                <a:lnTo>
                  <a:pt x="18449" y="23459"/>
                </a:lnTo>
                <a:lnTo>
                  <a:pt x="19253" y="22272"/>
                </a:lnTo>
                <a:lnTo>
                  <a:pt x="20164" y="21173"/>
                </a:lnTo>
                <a:lnTo>
                  <a:pt x="21173" y="20164"/>
                </a:lnTo>
                <a:lnTo>
                  <a:pt x="22271" y="19253"/>
                </a:lnTo>
                <a:lnTo>
                  <a:pt x="23459" y="18450"/>
                </a:lnTo>
                <a:lnTo>
                  <a:pt x="24727" y="17762"/>
                </a:lnTo>
                <a:lnTo>
                  <a:pt x="26067" y="17200"/>
                </a:lnTo>
                <a:lnTo>
                  <a:pt x="27460" y="16762"/>
                </a:lnTo>
                <a:lnTo>
                  <a:pt x="28915" y="16467"/>
                </a:lnTo>
                <a:lnTo>
                  <a:pt x="30416" y="16307"/>
                </a:lnTo>
                <a:lnTo>
                  <a:pt x="31184" y="16298"/>
                </a:lnTo>
                <a:lnTo>
                  <a:pt x="31951" y="16307"/>
                </a:lnTo>
                <a:lnTo>
                  <a:pt x="33452" y="16467"/>
                </a:lnTo>
                <a:lnTo>
                  <a:pt x="34907" y="16762"/>
                </a:lnTo>
                <a:lnTo>
                  <a:pt x="36309" y="17200"/>
                </a:lnTo>
                <a:lnTo>
                  <a:pt x="37640" y="17762"/>
                </a:lnTo>
                <a:lnTo>
                  <a:pt x="38908" y="18450"/>
                </a:lnTo>
                <a:lnTo>
                  <a:pt x="40096" y="19253"/>
                </a:lnTo>
                <a:lnTo>
                  <a:pt x="41203" y="20164"/>
                </a:lnTo>
                <a:lnTo>
                  <a:pt x="42212" y="21173"/>
                </a:lnTo>
                <a:lnTo>
                  <a:pt x="43123" y="22272"/>
                </a:lnTo>
                <a:lnTo>
                  <a:pt x="43918" y="23459"/>
                </a:lnTo>
                <a:lnTo>
                  <a:pt x="44605" y="24728"/>
                </a:lnTo>
                <a:lnTo>
                  <a:pt x="45177" y="26058"/>
                </a:lnTo>
                <a:lnTo>
                  <a:pt x="45605" y="27460"/>
                </a:lnTo>
                <a:lnTo>
                  <a:pt x="45909" y="28916"/>
                </a:lnTo>
                <a:lnTo>
                  <a:pt x="46061" y="30416"/>
                </a:lnTo>
                <a:lnTo>
                  <a:pt x="46070" y="31184"/>
                </a:lnTo>
                <a:lnTo>
                  <a:pt x="62367" y="31184"/>
                </a:lnTo>
                <a:lnTo>
                  <a:pt x="62358" y="30380"/>
                </a:lnTo>
                <a:lnTo>
                  <a:pt x="62278" y="28782"/>
                </a:lnTo>
                <a:lnTo>
                  <a:pt x="62117" y="27210"/>
                </a:lnTo>
                <a:lnTo>
                  <a:pt x="61885" y="25665"/>
                </a:lnTo>
                <a:lnTo>
                  <a:pt x="61572" y="24138"/>
                </a:lnTo>
                <a:lnTo>
                  <a:pt x="61188" y="22647"/>
                </a:lnTo>
                <a:lnTo>
                  <a:pt x="60733" y="21182"/>
                </a:lnTo>
                <a:lnTo>
                  <a:pt x="60206" y="19745"/>
                </a:lnTo>
                <a:lnTo>
                  <a:pt x="59617" y="18352"/>
                </a:lnTo>
                <a:lnTo>
                  <a:pt x="58956" y="16985"/>
                </a:lnTo>
                <a:lnTo>
                  <a:pt x="58241" y="15664"/>
                </a:lnTo>
                <a:lnTo>
                  <a:pt x="57455" y="14378"/>
                </a:lnTo>
                <a:lnTo>
                  <a:pt x="56616" y="13128"/>
                </a:lnTo>
                <a:lnTo>
                  <a:pt x="55723" y="11931"/>
                </a:lnTo>
                <a:lnTo>
                  <a:pt x="54768" y="10779"/>
                </a:lnTo>
                <a:lnTo>
                  <a:pt x="53758" y="9672"/>
                </a:lnTo>
                <a:lnTo>
                  <a:pt x="52705" y="8609"/>
                </a:lnTo>
                <a:lnTo>
                  <a:pt x="51597" y="7600"/>
                </a:lnTo>
                <a:lnTo>
                  <a:pt x="50437" y="6653"/>
                </a:lnTo>
                <a:lnTo>
                  <a:pt x="49240" y="5751"/>
                </a:lnTo>
                <a:lnTo>
                  <a:pt x="47990" y="4912"/>
                </a:lnTo>
                <a:lnTo>
                  <a:pt x="46704" y="4126"/>
                </a:lnTo>
                <a:lnTo>
                  <a:pt x="45382" y="3412"/>
                </a:lnTo>
                <a:lnTo>
                  <a:pt x="44016" y="2751"/>
                </a:lnTo>
                <a:lnTo>
                  <a:pt x="42623" y="2162"/>
                </a:lnTo>
                <a:lnTo>
                  <a:pt x="41185" y="1635"/>
                </a:lnTo>
                <a:lnTo>
                  <a:pt x="39721" y="1179"/>
                </a:lnTo>
                <a:lnTo>
                  <a:pt x="38229" y="795"/>
                </a:lnTo>
                <a:lnTo>
                  <a:pt x="36702" y="483"/>
                </a:lnTo>
                <a:lnTo>
                  <a:pt x="35157" y="251"/>
                </a:lnTo>
                <a:lnTo>
                  <a:pt x="33586" y="90"/>
                </a:lnTo>
                <a:lnTo>
                  <a:pt x="31987" y="9"/>
                </a:lnTo>
                <a:lnTo>
                  <a:pt x="311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560875" y="4622075"/>
            <a:ext cx="2756100" cy="2756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8E8E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4705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3BC57F"/>
              </a:buClr>
              <a:buSzPts val="3200"/>
              <a:buFont typeface="Oswald Regular"/>
              <a:buNone/>
              <a:defRPr sz="3200">
                <a:solidFill>
                  <a:srgbClr val="3BC57F"/>
                </a:solidFill>
                <a:latin typeface="Oswald Regular"/>
                <a:ea typeface="Oswald Regular"/>
                <a:cs typeface="Oswald Regular"/>
                <a:sym typeface="Oswald Regular"/>
              </a:defRPr>
            </a:lvl1pPr>
            <a:lvl2pPr lvl="1">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2pPr>
            <a:lvl3pPr lvl="2">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3pPr>
            <a:lvl4pPr lvl="3">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4pPr>
            <a:lvl5pPr lvl="4">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5pPr>
            <a:lvl6pPr lvl="5">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6pPr>
            <a:lvl7pPr lvl="6">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7pPr>
            <a:lvl8pPr lvl="7">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8pPr>
            <a:lvl9pPr lvl="8">
              <a:spcBef>
                <a:spcPts val="0"/>
              </a:spcBef>
              <a:spcAft>
                <a:spcPts val="0"/>
              </a:spcAft>
              <a:buClr>
                <a:srgbClr val="3BC57F"/>
              </a:buClr>
              <a:buSzPts val="3200"/>
              <a:buFont typeface="Montserrat"/>
              <a:buNone/>
              <a:defRPr sz="3200" b="1">
                <a:solidFill>
                  <a:srgbClr val="3BC57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1" r:id="rId6"/>
    <p:sldLayoutId id="2147483664" r:id="rId7"/>
    <p:sldLayoutId id="2147483666" r:id="rId8"/>
    <p:sldLayoutId id="2147483671"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8">
          <p15:clr>
            <a:srgbClr val="EA4335"/>
          </p15:clr>
        </p15:guide>
        <p15:guide id="2" pos="408">
          <p15:clr>
            <a:srgbClr val="EA4335"/>
          </p15:clr>
        </p15:guide>
        <p15:guide id="3" pos="5359">
          <p15:clr>
            <a:srgbClr val="EA4335"/>
          </p15:clr>
        </p15:guide>
        <p15:guide id="4" orient="horz" pos="296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ctrTitle"/>
          </p:nvPr>
        </p:nvSpPr>
        <p:spPr>
          <a:xfrm>
            <a:off x="4384875" y="1075425"/>
            <a:ext cx="45408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
              <a:t>Evaluating </a:t>
            </a:r>
            <a:r>
              <a:rPr lang="id">
                <a:solidFill>
                  <a:schemeClr val="lt1"/>
                </a:solidFill>
              </a:rPr>
              <a:t>Coronavirus </a:t>
            </a:r>
            <a:r>
              <a:rPr lang="id"/>
              <a:t>Effect of on 2020 Stock Returns</a:t>
            </a:r>
            <a:endParaRPr/>
          </a:p>
        </p:txBody>
      </p:sp>
      <p:sp>
        <p:nvSpPr>
          <p:cNvPr id="222" name="Google Shape;222;p30"/>
          <p:cNvSpPr txBox="1">
            <a:spLocks noGrp="1"/>
          </p:cNvSpPr>
          <p:nvPr>
            <p:ph type="subTitle" idx="1"/>
          </p:nvPr>
        </p:nvSpPr>
        <p:spPr>
          <a:xfrm>
            <a:off x="4332125" y="2990275"/>
            <a:ext cx="34140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Through Metrics, Ratios, and Classification</a:t>
            </a:r>
            <a:endParaRPr/>
          </a:p>
        </p:txBody>
      </p:sp>
      <p:pic>
        <p:nvPicPr>
          <p:cNvPr id="223" name="Google Shape;223;p30"/>
          <p:cNvPicPr preferRelativeResize="0"/>
          <p:nvPr/>
        </p:nvPicPr>
        <p:blipFill rotWithShape="1">
          <a:blip r:embed="rId3">
            <a:alphaModFix/>
          </a:blip>
          <a:srcRect l="34502" r="10600" b="20229"/>
          <a:stretch/>
        </p:blipFill>
        <p:spPr>
          <a:xfrm>
            <a:off x="738800" y="1071329"/>
            <a:ext cx="3180000" cy="3169800"/>
          </a:xfrm>
          <a:prstGeom prst="ellipse">
            <a:avLst/>
          </a:prstGeom>
          <a:noFill/>
          <a:ln>
            <a:noFill/>
          </a:ln>
        </p:spPr>
      </p:pic>
      <p:grpSp>
        <p:nvGrpSpPr>
          <p:cNvPr id="224" name="Google Shape;224;p30"/>
          <p:cNvGrpSpPr/>
          <p:nvPr/>
        </p:nvGrpSpPr>
        <p:grpSpPr>
          <a:xfrm>
            <a:off x="7644962" y="1214528"/>
            <a:ext cx="389288" cy="389154"/>
            <a:chOff x="1122400" y="1402350"/>
            <a:chExt cx="654375" cy="654150"/>
          </a:xfrm>
        </p:grpSpPr>
        <p:sp>
          <p:nvSpPr>
            <p:cNvPr id="225" name="Google Shape;225;p30"/>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30"/>
          <p:cNvGrpSpPr/>
          <p:nvPr/>
        </p:nvGrpSpPr>
        <p:grpSpPr>
          <a:xfrm>
            <a:off x="3993387" y="4436625"/>
            <a:ext cx="269472" cy="269379"/>
            <a:chOff x="1122400" y="1402350"/>
            <a:chExt cx="654375" cy="654150"/>
          </a:xfrm>
        </p:grpSpPr>
        <p:sp>
          <p:nvSpPr>
            <p:cNvPr id="237" name="Google Shape;237;p30"/>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0"/>
          <p:cNvGrpSpPr/>
          <p:nvPr/>
        </p:nvGrpSpPr>
        <p:grpSpPr>
          <a:xfrm>
            <a:off x="549451" y="4363473"/>
            <a:ext cx="415855" cy="415712"/>
            <a:chOff x="1122400" y="1402350"/>
            <a:chExt cx="654375" cy="654150"/>
          </a:xfrm>
        </p:grpSpPr>
        <p:sp>
          <p:nvSpPr>
            <p:cNvPr id="249" name="Google Shape;249;p30"/>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0"/>
          <p:cNvGrpSpPr/>
          <p:nvPr/>
        </p:nvGrpSpPr>
        <p:grpSpPr>
          <a:xfrm>
            <a:off x="2847361" y="872877"/>
            <a:ext cx="631210" cy="630993"/>
            <a:chOff x="1122400" y="1402350"/>
            <a:chExt cx="654375" cy="654150"/>
          </a:xfrm>
        </p:grpSpPr>
        <p:sp>
          <p:nvSpPr>
            <p:cNvPr id="261" name="Google Shape;261;p30"/>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0"/>
          <p:cNvSpPr txBox="1">
            <a:spLocks noGrp="1"/>
          </p:cNvSpPr>
          <p:nvPr>
            <p:ph type="subTitle" idx="1"/>
          </p:nvPr>
        </p:nvSpPr>
        <p:spPr>
          <a:xfrm>
            <a:off x="5551150" y="4175013"/>
            <a:ext cx="34140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id" sz="1600">
                <a:solidFill>
                  <a:schemeClr val="dk1"/>
                </a:solidFill>
              </a:rPr>
              <a:t>Chiebuka Onwuzurike</a:t>
            </a:r>
            <a:endParaRPr sz="1600">
              <a:solidFill>
                <a:schemeClr val="dk1"/>
              </a:solidFill>
            </a:endParaRPr>
          </a:p>
          <a:p>
            <a:pPr marL="0" lvl="0" indent="0" algn="r" rtl="0">
              <a:spcBef>
                <a:spcPts val="0"/>
              </a:spcBef>
              <a:spcAft>
                <a:spcPts val="0"/>
              </a:spcAft>
              <a:buNone/>
            </a:pPr>
            <a:r>
              <a:rPr lang="id" sz="1600">
                <a:solidFill>
                  <a:schemeClr val="dk1"/>
                </a:solidFill>
              </a:rPr>
              <a:t>MSBA ‘21</a:t>
            </a:r>
            <a:endParaRPr sz="1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graphicFrame>
        <p:nvGraphicFramePr>
          <p:cNvPr id="681" name="Google Shape;681;p39"/>
          <p:cNvGraphicFramePr/>
          <p:nvPr/>
        </p:nvGraphicFramePr>
        <p:xfrm>
          <a:off x="865950" y="1230975"/>
          <a:ext cx="3000000" cy="3000000"/>
        </p:xfrm>
        <a:graphic>
          <a:graphicData uri="http://schemas.openxmlformats.org/drawingml/2006/table">
            <a:tbl>
              <a:tblPr>
                <a:noFill/>
                <a:tableStyleId>{E2259F3F-2119-4B11-B9A9-ACE96FD03951}</a:tableStyleId>
              </a:tblPr>
              <a:tblGrid>
                <a:gridCol w="3116600">
                  <a:extLst>
                    <a:ext uri="{9D8B030D-6E8A-4147-A177-3AD203B41FA5}">
                      <a16:colId xmlns:a16="http://schemas.microsoft.com/office/drawing/2014/main" val="20000"/>
                    </a:ext>
                  </a:extLst>
                </a:gridCol>
                <a:gridCol w="834350">
                  <a:extLst>
                    <a:ext uri="{9D8B030D-6E8A-4147-A177-3AD203B41FA5}">
                      <a16:colId xmlns:a16="http://schemas.microsoft.com/office/drawing/2014/main" val="20001"/>
                    </a:ext>
                  </a:extLst>
                </a:gridCol>
                <a:gridCol w="701200">
                  <a:extLst>
                    <a:ext uri="{9D8B030D-6E8A-4147-A177-3AD203B41FA5}">
                      <a16:colId xmlns:a16="http://schemas.microsoft.com/office/drawing/2014/main" val="20002"/>
                    </a:ext>
                  </a:extLst>
                </a:gridCol>
                <a:gridCol w="816600">
                  <a:extLst>
                    <a:ext uri="{9D8B030D-6E8A-4147-A177-3AD203B41FA5}">
                      <a16:colId xmlns:a16="http://schemas.microsoft.com/office/drawing/2014/main" val="20003"/>
                    </a:ext>
                  </a:extLst>
                </a:gridCol>
                <a:gridCol w="816600">
                  <a:extLst>
                    <a:ext uri="{9D8B030D-6E8A-4147-A177-3AD203B41FA5}">
                      <a16:colId xmlns:a16="http://schemas.microsoft.com/office/drawing/2014/main" val="20004"/>
                    </a:ext>
                  </a:extLst>
                </a:gridCol>
                <a:gridCol w="816600">
                  <a:extLst>
                    <a:ext uri="{9D8B030D-6E8A-4147-A177-3AD203B41FA5}">
                      <a16:colId xmlns:a16="http://schemas.microsoft.com/office/drawing/2014/main" val="20005"/>
                    </a:ext>
                  </a:extLst>
                </a:gridCol>
                <a:gridCol w="701200">
                  <a:extLst>
                    <a:ext uri="{9D8B030D-6E8A-4147-A177-3AD203B41FA5}">
                      <a16:colId xmlns:a16="http://schemas.microsoft.com/office/drawing/2014/main" val="20006"/>
                    </a:ext>
                  </a:extLst>
                </a:gridCol>
              </a:tblGrid>
              <a:tr h="289550">
                <a:tc>
                  <a:txBody>
                    <a:bodyPr/>
                    <a:lstStyle/>
                    <a:p>
                      <a:pPr marL="0" lvl="0" indent="0" algn="l" rtl="0">
                        <a:spcBef>
                          <a:spcPts val="0"/>
                        </a:spcBef>
                        <a:spcAft>
                          <a:spcPts val="0"/>
                        </a:spcAft>
                        <a:buNone/>
                      </a:pPr>
                      <a:endParaRPr b="1"/>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Coef</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Std Err</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P&gt;|t|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[0.025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0.975]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57175">
                <a:tc>
                  <a:txBody>
                    <a:bodyPr/>
                    <a:lstStyle/>
                    <a:p>
                      <a:pPr marL="0" lvl="0" indent="0" algn="ctr" rtl="0">
                        <a:lnSpc>
                          <a:spcPct val="115000"/>
                        </a:lnSpc>
                        <a:spcBef>
                          <a:spcPts val="0"/>
                        </a:spcBef>
                        <a:spcAft>
                          <a:spcPts val="0"/>
                        </a:spcAft>
                        <a:buNone/>
                      </a:pPr>
                      <a:r>
                        <a:rPr lang="id" sz="1050" b="1">
                          <a:solidFill>
                            <a:schemeClr val="dk1"/>
                          </a:solidFill>
                        </a:rPr>
                        <a:t>Housewares &amp; Specialties</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7.1362</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0.566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12.618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6.027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8.245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57175">
                <a:tc>
                  <a:txBody>
                    <a:bodyPr/>
                    <a:lstStyle/>
                    <a:p>
                      <a:pPr marL="0" lvl="0" indent="0" algn="ctr" rtl="0">
                        <a:lnSpc>
                          <a:spcPct val="115000"/>
                        </a:lnSpc>
                        <a:spcBef>
                          <a:spcPts val="0"/>
                        </a:spcBef>
                        <a:spcAft>
                          <a:spcPts val="0"/>
                        </a:spcAft>
                        <a:buNone/>
                      </a:pPr>
                      <a:r>
                        <a:rPr lang="id" sz="1050" b="1">
                          <a:solidFill>
                            <a:schemeClr val="dk1"/>
                          </a:solidFill>
                        </a:rPr>
                        <a:t>Home Improvement Retail</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3.6681</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0.438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8.373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2.809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4.527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57175">
                <a:tc>
                  <a:txBody>
                    <a:bodyPr/>
                    <a:lstStyle/>
                    <a:p>
                      <a:pPr marL="0" lvl="0" indent="0" algn="ctr" rtl="0">
                        <a:lnSpc>
                          <a:spcPct val="115000"/>
                        </a:lnSpc>
                        <a:spcBef>
                          <a:spcPts val="0"/>
                        </a:spcBef>
                        <a:spcAft>
                          <a:spcPts val="0"/>
                        </a:spcAft>
                        <a:buNone/>
                      </a:pPr>
                      <a:r>
                        <a:rPr lang="id" sz="1050" b="1">
                          <a:solidFill>
                            <a:schemeClr val="dk1"/>
                          </a:solidFill>
                        </a:rPr>
                        <a:t>Automobile Manufacturers</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3.3169</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8.294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2.533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4.101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57175">
                <a:tc>
                  <a:txBody>
                    <a:bodyPr/>
                    <a:lstStyle/>
                    <a:p>
                      <a:pPr marL="0" lvl="0" indent="0" algn="ctr" rtl="0">
                        <a:lnSpc>
                          <a:spcPct val="115000"/>
                        </a:lnSpc>
                        <a:spcBef>
                          <a:spcPts val="0"/>
                        </a:spcBef>
                        <a:spcAft>
                          <a:spcPts val="0"/>
                        </a:spcAft>
                        <a:buNone/>
                      </a:pPr>
                      <a:r>
                        <a:rPr lang="id" sz="1050" b="1">
                          <a:solidFill>
                            <a:schemeClr val="dk1"/>
                          </a:solidFill>
                        </a:rPr>
                        <a:t>Homefurnishing Retail</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3.0359</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0.370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8.200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2.310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3.762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57175">
                <a:tc>
                  <a:txBody>
                    <a:bodyPr/>
                    <a:lstStyle/>
                    <a:p>
                      <a:pPr marL="0" lvl="0" indent="0" algn="ctr" rtl="0">
                        <a:lnSpc>
                          <a:spcPct val="115000"/>
                        </a:lnSpc>
                        <a:spcBef>
                          <a:spcPts val="0"/>
                        </a:spcBef>
                        <a:spcAft>
                          <a:spcPts val="0"/>
                        </a:spcAft>
                        <a:buNone/>
                      </a:pPr>
                      <a:r>
                        <a:rPr lang="id" sz="1050" b="1">
                          <a:solidFill>
                            <a:schemeClr val="dk1"/>
                          </a:solidFill>
                        </a:rPr>
                        <a:t>Heavy Electrical Equipment</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2.5883</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0.566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4.577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1.479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3.697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graphicFrame>
        <p:nvGraphicFramePr>
          <p:cNvPr id="682" name="Google Shape;682;p39"/>
          <p:cNvGraphicFramePr/>
          <p:nvPr/>
        </p:nvGraphicFramePr>
        <p:xfrm>
          <a:off x="865950" y="2992725"/>
          <a:ext cx="3000000" cy="3000000"/>
        </p:xfrm>
        <a:graphic>
          <a:graphicData uri="http://schemas.openxmlformats.org/drawingml/2006/table">
            <a:tbl>
              <a:tblPr>
                <a:noFill/>
                <a:tableStyleId>{E2259F3F-2119-4B11-B9A9-ACE96FD03951}</a:tableStyleId>
              </a:tblPr>
              <a:tblGrid>
                <a:gridCol w="2773950">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752475">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gridCol w="876300">
                  <a:extLst>
                    <a:ext uri="{9D8B030D-6E8A-4147-A177-3AD203B41FA5}">
                      <a16:colId xmlns:a16="http://schemas.microsoft.com/office/drawing/2014/main" val="20004"/>
                    </a:ext>
                  </a:extLst>
                </a:gridCol>
                <a:gridCol w="876300">
                  <a:extLst>
                    <a:ext uri="{9D8B030D-6E8A-4147-A177-3AD203B41FA5}">
                      <a16:colId xmlns:a16="http://schemas.microsoft.com/office/drawing/2014/main" val="20005"/>
                    </a:ext>
                  </a:extLst>
                </a:gridCol>
                <a:gridCol w="752475">
                  <a:extLst>
                    <a:ext uri="{9D8B030D-6E8A-4147-A177-3AD203B41FA5}">
                      <a16:colId xmlns:a16="http://schemas.microsoft.com/office/drawing/2014/main" val="20006"/>
                    </a:ext>
                  </a:extLst>
                </a:gridCol>
              </a:tblGrid>
              <a:tr h="257175">
                <a:tc>
                  <a:txBody>
                    <a:bodyPr/>
                    <a:lstStyle/>
                    <a:p>
                      <a:pPr marL="0" lvl="0" indent="0" algn="l" rtl="0">
                        <a:spcBef>
                          <a:spcPts val="0"/>
                        </a:spcBef>
                        <a:spcAft>
                          <a:spcPts val="0"/>
                        </a:spcAft>
                        <a:buNone/>
                      </a:pPr>
                      <a:endParaRPr b="1"/>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Coef</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Std Err</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P&gt;|t|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[0.025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0.975]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57175">
                <a:tc>
                  <a:txBody>
                    <a:bodyPr/>
                    <a:lstStyle/>
                    <a:p>
                      <a:pPr marL="0" lvl="0" indent="0" algn="ctr" rtl="0">
                        <a:lnSpc>
                          <a:spcPct val="115000"/>
                        </a:lnSpc>
                        <a:spcBef>
                          <a:spcPts val="0"/>
                        </a:spcBef>
                        <a:spcAft>
                          <a:spcPts val="0"/>
                        </a:spcAft>
                        <a:buNone/>
                      </a:pPr>
                      <a:r>
                        <a:rPr lang="id" sz="1050" b="1">
                          <a:solidFill>
                            <a:schemeClr val="dk1"/>
                          </a:solidFill>
                        </a:rPr>
                        <a:t>Research &amp; Consulting Services</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0.4729</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0.196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2.414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0.016</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0.089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0.857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57175">
                <a:tc>
                  <a:txBody>
                    <a:bodyPr/>
                    <a:lstStyle/>
                    <a:p>
                      <a:pPr marL="0" lvl="0" indent="0" algn="ctr" rtl="0">
                        <a:lnSpc>
                          <a:spcPct val="115000"/>
                        </a:lnSpc>
                        <a:spcBef>
                          <a:spcPts val="0"/>
                        </a:spcBef>
                        <a:spcAft>
                          <a:spcPts val="0"/>
                        </a:spcAft>
                        <a:buNone/>
                      </a:pPr>
                      <a:r>
                        <a:rPr lang="id" sz="1050" b="1">
                          <a:solidFill>
                            <a:schemeClr val="dk1"/>
                          </a:solidFill>
                        </a:rPr>
                        <a:t>Thrifts &amp; Mortgage Finance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0.4694</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0.146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3.214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0.001</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0.183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0.756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57175">
                <a:tc>
                  <a:txBody>
                    <a:bodyPr/>
                    <a:lstStyle/>
                    <a:p>
                      <a:pPr marL="0" lvl="0" indent="0" algn="ctr" rtl="0">
                        <a:lnSpc>
                          <a:spcPct val="115000"/>
                        </a:lnSpc>
                        <a:spcBef>
                          <a:spcPts val="0"/>
                        </a:spcBef>
                        <a:spcAft>
                          <a:spcPts val="0"/>
                        </a:spcAft>
                        <a:buNone/>
                      </a:pPr>
                      <a:r>
                        <a:rPr lang="id" sz="1050" b="1">
                          <a:solidFill>
                            <a:schemeClr val="dk1"/>
                          </a:solidFill>
                        </a:rPr>
                        <a:t>Retail REITs</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0.4587</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0.189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2.433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0.015</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0.089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0.828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57175">
                <a:tc>
                  <a:txBody>
                    <a:bodyPr/>
                    <a:lstStyle/>
                    <a:p>
                      <a:pPr marL="0" lvl="0" indent="0" algn="ctr" rtl="0">
                        <a:lnSpc>
                          <a:spcPct val="115000"/>
                        </a:lnSpc>
                        <a:spcBef>
                          <a:spcPts val="0"/>
                        </a:spcBef>
                        <a:spcAft>
                          <a:spcPts val="0"/>
                        </a:spcAft>
                        <a:buNone/>
                      </a:pPr>
                      <a:r>
                        <a:rPr lang="id" sz="1050" b="1">
                          <a:solidFill>
                            <a:schemeClr val="dk1"/>
                          </a:solidFill>
                        </a:rPr>
                        <a:t>Regional Banks</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0.4264</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0.063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6.814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0.304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0.549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57175">
                <a:tc>
                  <a:txBody>
                    <a:bodyPr/>
                    <a:lstStyle/>
                    <a:p>
                      <a:pPr marL="0" lvl="0" indent="0" algn="ctr" rtl="0">
                        <a:lnSpc>
                          <a:spcPct val="115000"/>
                        </a:lnSpc>
                        <a:spcBef>
                          <a:spcPts val="0"/>
                        </a:spcBef>
                        <a:spcAft>
                          <a:spcPts val="0"/>
                        </a:spcAft>
                        <a:buNone/>
                      </a:pPr>
                      <a:r>
                        <a:rPr lang="id" sz="1050" b="1">
                          <a:solidFill>
                            <a:schemeClr val="dk1"/>
                          </a:solidFill>
                        </a:rPr>
                        <a:t>Pharmaceuticals</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0.3722</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0.122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3.040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0.002</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0.132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0.612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grpSp>
        <p:nvGrpSpPr>
          <p:cNvPr id="683" name="Google Shape;683;p39"/>
          <p:cNvGrpSpPr/>
          <p:nvPr/>
        </p:nvGrpSpPr>
        <p:grpSpPr>
          <a:xfrm>
            <a:off x="327780" y="4703617"/>
            <a:ext cx="254094" cy="254072"/>
            <a:chOff x="1122400" y="1402350"/>
            <a:chExt cx="654375" cy="654150"/>
          </a:xfrm>
        </p:grpSpPr>
        <p:sp>
          <p:nvSpPr>
            <p:cNvPr id="684" name="Google Shape;684;p39"/>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39"/>
          <p:cNvSpPr txBox="1">
            <a:spLocks noGrp="1"/>
          </p:cNvSpPr>
          <p:nvPr>
            <p:ph type="title"/>
          </p:nvPr>
        </p:nvSpPr>
        <p:spPr>
          <a:xfrm rot="-5400000">
            <a:off x="-263100" y="1818000"/>
            <a:ext cx="13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400">
                <a:solidFill>
                  <a:schemeClr val="dk1"/>
                </a:solidFill>
              </a:rPr>
              <a:t>Top</a:t>
            </a:r>
            <a:endParaRPr sz="2400">
              <a:solidFill>
                <a:schemeClr val="dk1"/>
              </a:solidFill>
            </a:endParaRPr>
          </a:p>
        </p:txBody>
      </p:sp>
      <p:sp>
        <p:nvSpPr>
          <p:cNvPr id="696" name="Google Shape;696;p39"/>
          <p:cNvSpPr txBox="1">
            <a:spLocks noGrp="1"/>
          </p:cNvSpPr>
          <p:nvPr>
            <p:ph type="title"/>
          </p:nvPr>
        </p:nvSpPr>
        <p:spPr>
          <a:xfrm rot="-5400000">
            <a:off x="-197675" y="3464313"/>
            <a:ext cx="13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400">
                <a:solidFill>
                  <a:schemeClr val="dk1"/>
                </a:solidFill>
              </a:rPr>
              <a:t>Bottom</a:t>
            </a:r>
            <a:endParaRPr sz="2400">
              <a:solidFill>
                <a:schemeClr val="dk1"/>
              </a:solidFill>
            </a:endParaRPr>
          </a:p>
        </p:txBody>
      </p:sp>
      <p:sp>
        <p:nvSpPr>
          <p:cNvPr id="697" name="Google Shape;697;p39"/>
          <p:cNvSpPr txBox="1">
            <a:spLocks noGrp="1"/>
          </p:cNvSpPr>
          <p:nvPr>
            <p:ph type="title"/>
          </p:nvPr>
        </p:nvSpPr>
        <p:spPr>
          <a:xfrm>
            <a:off x="672300" y="222300"/>
            <a:ext cx="8074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solidFill>
                  <a:schemeClr val="lt1"/>
                </a:solidFill>
              </a:rPr>
              <a:t>GIC Sub Industry Classifiers Late 2020 Returns</a:t>
            </a:r>
            <a:endParaRPr>
              <a:solidFill>
                <a:schemeClr val="lt1"/>
              </a:solidFill>
            </a:endParaRPr>
          </a:p>
          <a:p>
            <a:pPr marL="0" lvl="0" indent="0" algn="ctr" rtl="0">
              <a:spcBef>
                <a:spcPts val="0"/>
              </a:spcBef>
              <a:spcAft>
                <a:spcPts val="0"/>
              </a:spcAft>
              <a:buNone/>
            </a:pPr>
            <a:endParaRPr>
              <a:solidFill>
                <a:schemeClr val="lt1"/>
              </a:solidFill>
            </a:endParaRPr>
          </a:p>
        </p:txBody>
      </p:sp>
      <p:sp>
        <p:nvSpPr>
          <p:cNvPr id="698" name="Google Shape;698;p39"/>
          <p:cNvSpPr txBox="1">
            <a:spLocks noGrp="1"/>
          </p:cNvSpPr>
          <p:nvPr>
            <p:ph type="title"/>
          </p:nvPr>
        </p:nvSpPr>
        <p:spPr>
          <a:xfrm>
            <a:off x="2551500" y="4579800"/>
            <a:ext cx="404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800">
                <a:solidFill>
                  <a:schemeClr val="dk1"/>
                </a:solidFill>
              </a:rPr>
              <a:t>Adj R^2: </a:t>
            </a:r>
            <a:r>
              <a:rPr lang="id">
                <a:solidFill>
                  <a:schemeClr val="dk1"/>
                </a:solidFill>
              </a:rPr>
              <a:t>0.179</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0"/>
          <p:cNvSpPr txBox="1">
            <a:spLocks noGrp="1"/>
          </p:cNvSpPr>
          <p:nvPr>
            <p:ph type="subTitle" idx="1"/>
          </p:nvPr>
        </p:nvSpPr>
        <p:spPr>
          <a:xfrm>
            <a:off x="707650" y="1799125"/>
            <a:ext cx="3533700" cy="12666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Drilling</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Exploration &amp; Production</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Equipment &amp; Services</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Department Stores</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Hotel &amp; Resort REITs</a:t>
            </a:r>
            <a:endParaRPr sz="1300">
              <a:solidFill>
                <a:srgbClr val="000000"/>
              </a:solidFill>
              <a:latin typeface="Arial"/>
              <a:ea typeface="Arial"/>
              <a:cs typeface="Arial"/>
              <a:sym typeface="Arial"/>
            </a:endParaRPr>
          </a:p>
        </p:txBody>
      </p:sp>
      <p:sp>
        <p:nvSpPr>
          <p:cNvPr id="704" name="Google Shape;704;p40"/>
          <p:cNvSpPr txBox="1">
            <a:spLocks noGrp="1"/>
          </p:cNvSpPr>
          <p:nvPr>
            <p:ph type="title"/>
          </p:nvPr>
        </p:nvSpPr>
        <p:spPr>
          <a:xfrm>
            <a:off x="1007950" y="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2020 ClassifiersReturns </a:t>
            </a:r>
            <a:endParaRPr/>
          </a:p>
        </p:txBody>
      </p:sp>
      <p:sp>
        <p:nvSpPr>
          <p:cNvPr id="705" name="Google Shape;705;p40"/>
          <p:cNvSpPr txBox="1">
            <a:spLocks noGrp="1"/>
          </p:cNvSpPr>
          <p:nvPr>
            <p:ph type="title" idx="3"/>
          </p:nvPr>
        </p:nvSpPr>
        <p:spPr>
          <a:xfrm>
            <a:off x="1007949" y="1226425"/>
            <a:ext cx="32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600">
                <a:solidFill>
                  <a:schemeClr val="dk1"/>
                </a:solidFill>
              </a:rPr>
              <a:t>Affected the Most</a:t>
            </a:r>
            <a:endParaRPr sz="2600">
              <a:solidFill>
                <a:schemeClr val="dk1"/>
              </a:solidFill>
            </a:endParaRPr>
          </a:p>
        </p:txBody>
      </p:sp>
      <p:grpSp>
        <p:nvGrpSpPr>
          <p:cNvPr id="706" name="Google Shape;706;p40"/>
          <p:cNvGrpSpPr/>
          <p:nvPr/>
        </p:nvGrpSpPr>
        <p:grpSpPr>
          <a:xfrm>
            <a:off x="46547" y="87571"/>
            <a:ext cx="557855" cy="557663"/>
            <a:chOff x="1122400" y="1402350"/>
            <a:chExt cx="654375" cy="654150"/>
          </a:xfrm>
        </p:grpSpPr>
        <p:sp>
          <p:nvSpPr>
            <p:cNvPr id="707" name="Google Shape;707;p40"/>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0"/>
          <p:cNvGrpSpPr/>
          <p:nvPr/>
        </p:nvGrpSpPr>
        <p:grpSpPr>
          <a:xfrm>
            <a:off x="8539497" y="4424796"/>
            <a:ext cx="557855" cy="557663"/>
            <a:chOff x="1122400" y="1402350"/>
            <a:chExt cx="654375" cy="654150"/>
          </a:xfrm>
        </p:grpSpPr>
        <p:sp>
          <p:nvSpPr>
            <p:cNvPr id="719" name="Google Shape;719;p40"/>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 name="Google Shape;730;p40"/>
          <p:cNvSpPr txBox="1"/>
          <p:nvPr/>
        </p:nvSpPr>
        <p:spPr>
          <a:xfrm>
            <a:off x="4689575" y="3662750"/>
            <a:ext cx="3322500" cy="1185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000000"/>
              </a:buClr>
              <a:buSzPts val="1300"/>
              <a:buFont typeface="Arial"/>
              <a:buChar char="●"/>
            </a:pPr>
            <a:r>
              <a:rPr lang="id" sz="1300"/>
              <a:t>Research &amp; Consulting Services</a:t>
            </a:r>
            <a:endParaRPr sz="1300"/>
          </a:p>
          <a:p>
            <a:pPr marL="457200" lvl="0" indent="-311150" algn="l" rtl="0">
              <a:spcBef>
                <a:spcPts val="0"/>
              </a:spcBef>
              <a:spcAft>
                <a:spcPts val="0"/>
              </a:spcAft>
              <a:buClr>
                <a:srgbClr val="000000"/>
              </a:buClr>
              <a:buSzPts val="1300"/>
              <a:buFont typeface="Arial"/>
              <a:buChar char="●"/>
            </a:pPr>
            <a:r>
              <a:rPr lang="id" sz="1300"/>
              <a:t>Thrifts &amp; Mortgage Finance</a:t>
            </a:r>
            <a:endParaRPr sz="1300"/>
          </a:p>
          <a:p>
            <a:pPr marL="457200" lvl="0" indent="-311150" algn="l" rtl="0">
              <a:spcBef>
                <a:spcPts val="0"/>
              </a:spcBef>
              <a:spcAft>
                <a:spcPts val="0"/>
              </a:spcAft>
              <a:buClr>
                <a:srgbClr val="000000"/>
              </a:buClr>
              <a:buSzPts val="1300"/>
              <a:buFont typeface="Arial"/>
              <a:buChar char="●"/>
            </a:pPr>
            <a:r>
              <a:rPr lang="id" sz="1300"/>
              <a:t>Retail REITs</a:t>
            </a:r>
            <a:endParaRPr sz="1300"/>
          </a:p>
          <a:p>
            <a:pPr marL="457200" lvl="0" indent="-311150" algn="l" rtl="0">
              <a:spcBef>
                <a:spcPts val="0"/>
              </a:spcBef>
              <a:spcAft>
                <a:spcPts val="0"/>
              </a:spcAft>
              <a:buClr>
                <a:srgbClr val="000000"/>
              </a:buClr>
              <a:buSzPts val="1300"/>
              <a:buFont typeface="Arial"/>
              <a:buChar char="●"/>
            </a:pPr>
            <a:r>
              <a:rPr lang="id" sz="1300"/>
              <a:t>Regional Banks</a:t>
            </a:r>
            <a:endParaRPr sz="1300"/>
          </a:p>
          <a:p>
            <a:pPr marL="457200" lvl="0" indent="-311150" algn="l" rtl="0">
              <a:spcBef>
                <a:spcPts val="0"/>
              </a:spcBef>
              <a:spcAft>
                <a:spcPts val="0"/>
              </a:spcAft>
              <a:buClr>
                <a:srgbClr val="000000"/>
              </a:buClr>
              <a:buSzPts val="1300"/>
              <a:buFont typeface="Arial"/>
              <a:buChar char="●"/>
            </a:pPr>
            <a:r>
              <a:rPr lang="id" sz="1300"/>
              <a:t>Pharmaceuticals</a:t>
            </a:r>
            <a:endParaRPr/>
          </a:p>
        </p:txBody>
      </p:sp>
      <p:sp>
        <p:nvSpPr>
          <p:cNvPr id="731" name="Google Shape;731;p40"/>
          <p:cNvSpPr txBox="1"/>
          <p:nvPr/>
        </p:nvSpPr>
        <p:spPr>
          <a:xfrm>
            <a:off x="4815125" y="3077750"/>
            <a:ext cx="3582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2600">
                <a:solidFill>
                  <a:schemeClr val="dk1"/>
                </a:solidFill>
                <a:latin typeface="Oswald Regular"/>
                <a:ea typeface="Oswald Regular"/>
                <a:cs typeface="Oswald Regular"/>
                <a:sym typeface="Oswald Regular"/>
              </a:rPr>
              <a:t>Bounce Back the Least</a:t>
            </a:r>
            <a:endParaRPr/>
          </a:p>
        </p:txBody>
      </p:sp>
      <p:sp>
        <p:nvSpPr>
          <p:cNvPr id="732" name="Google Shape;732;p40"/>
          <p:cNvSpPr txBox="1">
            <a:spLocks noGrp="1"/>
          </p:cNvSpPr>
          <p:nvPr>
            <p:ph type="subTitle" idx="1"/>
          </p:nvPr>
        </p:nvSpPr>
        <p:spPr>
          <a:xfrm>
            <a:off x="705400" y="3638425"/>
            <a:ext cx="3533700" cy="12666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Specialized REITs</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Application Software</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Packaged Foods &amp; Meats</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Biotechnology</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Health Care Equipment</a:t>
            </a:r>
            <a:endParaRPr sz="13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300">
              <a:solidFill>
                <a:srgbClr val="000000"/>
              </a:solidFill>
              <a:latin typeface="Arial"/>
              <a:ea typeface="Arial"/>
              <a:cs typeface="Arial"/>
              <a:sym typeface="Arial"/>
            </a:endParaRPr>
          </a:p>
        </p:txBody>
      </p:sp>
      <p:sp>
        <p:nvSpPr>
          <p:cNvPr id="733" name="Google Shape;733;p40"/>
          <p:cNvSpPr txBox="1">
            <a:spLocks noGrp="1"/>
          </p:cNvSpPr>
          <p:nvPr>
            <p:ph type="title" idx="3"/>
          </p:nvPr>
        </p:nvSpPr>
        <p:spPr>
          <a:xfrm>
            <a:off x="1005699" y="3065725"/>
            <a:ext cx="32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600">
                <a:solidFill>
                  <a:schemeClr val="dk1"/>
                </a:solidFill>
              </a:rPr>
              <a:t>Affected the Least</a:t>
            </a:r>
            <a:endParaRPr sz="2600">
              <a:solidFill>
                <a:schemeClr val="dk1"/>
              </a:solidFill>
            </a:endParaRPr>
          </a:p>
        </p:txBody>
      </p:sp>
      <p:sp>
        <p:nvSpPr>
          <p:cNvPr id="734" name="Google Shape;734;p40"/>
          <p:cNvSpPr txBox="1"/>
          <p:nvPr/>
        </p:nvSpPr>
        <p:spPr>
          <a:xfrm>
            <a:off x="4689225" y="1892450"/>
            <a:ext cx="3322500" cy="1185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000000"/>
              </a:buClr>
              <a:buSzPts val="1300"/>
              <a:buFont typeface="Arial"/>
              <a:buChar char="●"/>
            </a:pPr>
            <a:r>
              <a:rPr lang="id" sz="1300"/>
              <a:t> Housewares &amp; Specialties</a:t>
            </a:r>
            <a:endParaRPr sz="1300"/>
          </a:p>
          <a:p>
            <a:pPr marL="457200" lvl="0" indent="-311150" algn="l" rtl="0">
              <a:spcBef>
                <a:spcPts val="0"/>
              </a:spcBef>
              <a:spcAft>
                <a:spcPts val="0"/>
              </a:spcAft>
              <a:buClr>
                <a:srgbClr val="000000"/>
              </a:buClr>
              <a:buSzPts val="1300"/>
              <a:buFont typeface="Arial"/>
              <a:buChar char="●"/>
            </a:pPr>
            <a:r>
              <a:rPr lang="id" sz="1300"/>
              <a:t>Home Improvement Retail</a:t>
            </a:r>
            <a:endParaRPr sz="1300"/>
          </a:p>
          <a:p>
            <a:pPr marL="457200" lvl="0" indent="-311150" algn="l" rtl="0">
              <a:spcBef>
                <a:spcPts val="0"/>
              </a:spcBef>
              <a:spcAft>
                <a:spcPts val="0"/>
              </a:spcAft>
              <a:buClr>
                <a:srgbClr val="000000"/>
              </a:buClr>
              <a:buSzPts val="1300"/>
              <a:buFont typeface="Arial"/>
              <a:buChar char="●"/>
            </a:pPr>
            <a:r>
              <a:rPr lang="id" sz="1300"/>
              <a:t>Automobile Manufacturers</a:t>
            </a:r>
            <a:endParaRPr sz="1300"/>
          </a:p>
          <a:p>
            <a:pPr marL="457200" lvl="0" indent="-311150" algn="l" rtl="0">
              <a:spcBef>
                <a:spcPts val="0"/>
              </a:spcBef>
              <a:spcAft>
                <a:spcPts val="0"/>
              </a:spcAft>
              <a:buClr>
                <a:srgbClr val="000000"/>
              </a:buClr>
              <a:buSzPts val="1300"/>
              <a:buFont typeface="Arial"/>
              <a:buChar char="●"/>
            </a:pPr>
            <a:r>
              <a:rPr lang="id" sz="1300"/>
              <a:t>Homefurnishing Retail</a:t>
            </a:r>
            <a:endParaRPr sz="1300"/>
          </a:p>
          <a:p>
            <a:pPr marL="457200" lvl="0" indent="-311150" algn="l" rtl="0">
              <a:spcBef>
                <a:spcPts val="0"/>
              </a:spcBef>
              <a:spcAft>
                <a:spcPts val="0"/>
              </a:spcAft>
              <a:buClr>
                <a:srgbClr val="000000"/>
              </a:buClr>
              <a:buSzPts val="1300"/>
              <a:buFont typeface="Arial"/>
              <a:buChar char="●"/>
            </a:pPr>
            <a:r>
              <a:rPr lang="id" sz="1300"/>
              <a:t>Heavy Electrical Equipment</a:t>
            </a:r>
            <a:endParaRPr sz="1300"/>
          </a:p>
        </p:txBody>
      </p:sp>
      <p:sp>
        <p:nvSpPr>
          <p:cNvPr id="735" name="Google Shape;735;p40"/>
          <p:cNvSpPr txBox="1"/>
          <p:nvPr/>
        </p:nvSpPr>
        <p:spPr>
          <a:xfrm>
            <a:off x="4814775" y="1307450"/>
            <a:ext cx="3582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2600">
                <a:solidFill>
                  <a:schemeClr val="dk1"/>
                </a:solidFill>
                <a:latin typeface="Oswald Regular"/>
                <a:ea typeface="Oswald Regular"/>
                <a:cs typeface="Oswald Regular"/>
                <a:sym typeface="Oswald Regular"/>
              </a:rPr>
              <a:t>Bounce Back the Most</a:t>
            </a:r>
            <a:endParaRPr/>
          </a:p>
        </p:txBody>
      </p:sp>
      <p:sp>
        <p:nvSpPr>
          <p:cNvPr id="736" name="Google Shape;736;p40"/>
          <p:cNvSpPr txBox="1">
            <a:spLocks noGrp="1"/>
          </p:cNvSpPr>
          <p:nvPr>
            <p:ph type="title"/>
          </p:nvPr>
        </p:nvSpPr>
        <p:spPr>
          <a:xfrm>
            <a:off x="1142000" y="653725"/>
            <a:ext cx="266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500">
                <a:solidFill>
                  <a:schemeClr val="accent3"/>
                </a:solidFill>
              </a:rPr>
              <a:t>Early 2020</a:t>
            </a:r>
            <a:endParaRPr sz="2500">
              <a:solidFill>
                <a:schemeClr val="accent3"/>
              </a:solidFill>
            </a:endParaRPr>
          </a:p>
        </p:txBody>
      </p:sp>
      <p:sp>
        <p:nvSpPr>
          <p:cNvPr id="737" name="Google Shape;737;p40"/>
          <p:cNvSpPr txBox="1">
            <a:spLocks noGrp="1"/>
          </p:cNvSpPr>
          <p:nvPr>
            <p:ph type="title"/>
          </p:nvPr>
        </p:nvSpPr>
        <p:spPr>
          <a:xfrm>
            <a:off x="5211350" y="653725"/>
            <a:ext cx="266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500">
                <a:solidFill>
                  <a:schemeClr val="accent3"/>
                </a:solidFill>
              </a:rPr>
              <a:t>Late 2020</a:t>
            </a:r>
            <a:endParaRPr sz="2500">
              <a:solidFill>
                <a:schemeClr val="accent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1"/>
          <p:cNvSpPr txBox="1">
            <a:spLocks noGrp="1"/>
          </p:cNvSpPr>
          <p:nvPr>
            <p:ph type="title" idx="2"/>
          </p:nvPr>
        </p:nvSpPr>
        <p:spPr>
          <a:xfrm>
            <a:off x="1825300" y="1564663"/>
            <a:ext cx="1568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
              <a:t>03</a:t>
            </a:r>
            <a:endParaRPr/>
          </a:p>
        </p:txBody>
      </p:sp>
      <p:sp>
        <p:nvSpPr>
          <p:cNvPr id="743" name="Google Shape;743;p41"/>
          <p:cNvSpPr/>
          <p:nvPr/>
        </p:nvSpPr>
        <p:spPr>
          <a:xfrm>
            <a:off x="5281900" y="-225600"/>
            <a:ext cx="5298600" cy="529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txBox="1">
            <a:spLocks noGrp="1"/>
          </p:cNvSpPr>
          <p:nvPr>
            <p:ph type="subTitle" idx="1"/>
          </p:nvPr>
        </p:nvSpPr>
        <p:spPr>
          <a:xfrm>
            <a:off x="1096000" y="2786238"/>
            <a:ext cx="3027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500" b="1"/>
              <a:t>Russel 3000</a:t>
            </a:r>
            <a:endParaRPr sz="2500" b="1"/>
          </a:p>
        </p:txBody>
      </p:sp>
      <p:sp>
        <p:nvSpPr>
          <p:cNvPr id="745" name="Google Shape;745;p41"/>
          <p:cNvSpPr txBox="1">
            <a:spLocks noGrp="1"/>
          </p:cNvSpPr>
          <p:nvPr>
            <p:ph type="title"/>
          </p:nvPr>
        </p:nvSpPr>
        <p:spPr>
          <a:xfrm>
            <a:off x="647050" y="2137338"/>
            <a:ext cx="392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3800"/>
              <a:t>Metrics and Ratios</a:t>
            </a:r>
            <a:endParaRPr sz="3800"/>
          </a:p>
        </p:txBody>
      </p:sp>
      <p:grpSp>
        <p:nvGrpSpPr>
          <p:cNvPr id="746" name="Google Shape;746;p41"/>
          <p:cNvGrpSpPr/>
          <p:nvPr/>
        </p:nvGrpSpPr>
        <p:grpSpPr>
          <a:xfrm>
            <a:off x="826537" y="3924675"/>
            <a:ext cx="269472" cy="269379"/>
            <a:chOff x="1122400" y="1402350"/>
            <a:chExt cx="654375" cy="654150"/>
          </a:xfrm>
        </p:grpSpPr>
        <p:sp>
          <p:nvSpPr>
            <p:cNvPr id="747" name="Google Shape;747;p4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41"/>
          <p:cNvGrpSpPr/>
          <p:nvPr/>
        </p:nvGrpSpPr>
        <p:grpSpPr>
          <a:xfrm>
            <a:off x="4077337" y="838600"/>
            <a:ext cx="269472" cy="269379"/>
            <a:chOff x="1122400" y="1402350"/>
            <a:chExt cx="654375" cy="654150"/>
          </a:xfrm>
        </p:grpSpPr>
        <p:sp>
          <p:nvSpPr>
            <p:cNvPr id="759" name="Google Shape;759;p4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1"/>
          <p:cNvGrpSpPr/>
          <p:nvPr/>
        </p:nvGrpSpPr>
        <p:grpSpPr>
          <a:xfrm>
            <a:off x="170712" y="182999"/>
            <a:ext cx="925286" cy="924968"/>
            <a:chOff x="1122400" y="1402350"/>
            <a:chExt cx="654375" cy="654150"/>
          </a:xfrm>
        </p:grpSpPr>
        <p:sp>
          <p:nvSpPr>
            <p:cNvPr id="771" name="Google Shape;771;p4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2" name="Google Shape;782;p41"/>
          <p:cNvPicPr preferRelativeResize="0"/>
          <p:nvPr/>
        </p:nvPicPr>
        <p:blipFill rotWithShape="1">
          <a:blip r:embed="rId3">
            <a:alphaModFix/>
          </a:blip>
          <a:srcRect l="18462" r="14522"/>
          <a:stretch/>
        </p:blipFill>
        <p:spPr>
          <a:xfrm>
            <a:off x="5672650" y="176700"/>
            <a:ext cx="4517100" cy="4494000"/>
          </a:xfrm>
          <a:prstGeom prst="ellipse">
            <a:avLst/>
          </a:prstGeom>
          <a:noFill/>
          <a:ln>
            <a:noFill/>
          </a:ln>
        </p:spPr>
      </p:pic>
      <p:grpSp>
        <p:nvGrpSpPr>
          <p:cNvPr id="783" name="Google Shape;783;p41"/>
          <p:cNvGrpSpPr/>
          <p:nvPr/>
        </p:nvGrpSpPr>
        <p:grpSpPr>
          <a:xfrm>
            <a:off x="6097946" y="3924667"/>
            <a:ext cx="694685" cy="694446"/>
            <a:chOff x="1122400" y="1402350"/>
            <a:chExt cx="654375" cy="654150"/>
          </a:xfrm>
        </p:grpSpPr>
        <p:sp>
          <p:nvSpPr>
            <p:cNvPr id="784" name="Google Shape;784;p4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42"/>
          <p:cNvSpPr txBox="1">
            <a:spLocks noGrp="1"/>
          </p:cNvSpPr>
          <p:nvPr>
            <p:ph type="title"/>
          </p:nvPr>
        </p:nvSpPr>
        <p:spPr>
          <a:xfrm>
            <a:off x="3015225" y="-18925"/>
            <a:ext cx="6437400" cy="135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
              <a:t>21 </a:t>
            </a:r>
            <a:r>
              <a:rPr lang="id" sz="5000">
                <a:solidFill>
                  <a:schemeClr val="lt1"/>
                </a:solidFill>
              </a:rPr>
              <a:t>Metrics</a:t>
            </a:r>
            <a:endParaRPr/>
          </a:p>
        </p:txBody>
      </p:sp>
      <p:sp>
        <p:nvSpPr>
          <p:cNvPr id="800" name="Google Shape;800;p42"/>
          <p:cNvSpPr txBox="1">
            <a:spLocks noGrp="1"/>
          </p:cNvSpPr>
          <p:nvPr>
            <p:ph type="subTitle" idx="1"/>
          </p:nvPr>
        </p:nvSpPr>
        <p:spPr>
          <a:xfrm>
            <a:off x="4406400" y="1487100"/>
            <a:ext cx="4564500" cy="223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id"/>
              <a:t>'current_assets', 'total_assets', 'current_liabilities', 'total_liabilities', 'total_equity', 'mkt_value', 'price_close', 'shares_out', 'book_value_share', 'ppe', 'employees', 'cash', 'receivables', 'sales', 'cogs', 'inventory', 'ebit', 'ebitda', 'interest_exp', 'working_cap', 'net_income'</a:t>
            </a:r>
            <a:endParaRPr/>
          </a:p>
          <a:p>
            <a:pPr marL="0" lvl="0" indent="0" algn="ctr" rtl="0">
              <a:spcBef>
                <a:spcPts val="0"/>
              </a:spcBef>
              <a:spcAft>
                <a:spcPts val="0"/>
              </a:spcAft>
              <a:buNone/>
            </a:pPr>
            <a:endParaRPr/>
          </a:p>
        </p:txBody>
      </p:sp>
      <p:grpSp>
        <p:nvGrpSpPr>
          <p:cNvPr id="801" name="Google Shape;801;p42"/>
          <p:cNvGrpSpPr/>
          <p:nvPr/>
        </p:nvGrpSpPr>
        <p:grpSpPr>
          <a:xfrm>
            <a:off x="647047" y="666746"/>
            <a:ext cx="557855" cy="557663"/>
            <a:chOff x="1122400" y="1402350"/>
            <a:chExt cx="654375" cy="654150"/>
          </a:xfrm>
        </p:grpSpPr>
        <p:sp>
          <p:nvSpPr>
            <p:cNvPr id="802" name="Google Shape;802;p4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42"/>
          <p:cNvGrpSpPr/>
          <p:nvPr/>
        </p:nvGrpSpPr>
        <p:grpSpPr>
          <a:xfrm>
            <a:off x="7949847" y="4074946"/>
            <a:ext cx="557855" cy="557663"/>
            <a:chOff x="1122400" y="1402350"/>
            <a:chExt cx="654375" cy="654150"/>
          </a:xfrm>
        </p:grpSpPr>
        <p:sp>
          <p:nvSpPr>
            <p:cNvPr id="814" name="Google Shape;814;p4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2"/>
          <p:cNvGrpSpPr/>
          <p:nvPr/>
        </p:nvGrpSpPr>
        <p:grpSpPr>
          <a:xfrm>
            <a:off x="8364913" y="528088"/>
            <a:ext cx="405385" cy="405246"/>
            <a:chOff x="1122400" y="1402350"/>
            <a:chExt cx="654375" cy="654150"/>
          </a:xfrm>
        </p:grpSpPr>
        <p:sp>
          <p:nvSpPr>
            <p:cNvPr id="826" name="Google Shape;826;p4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7" name="Google Shape;837;p42"/>
          <p:cNvPicPr preferRelativeResize="0"/>
          <p:nvPr/>
        </p:nvPicPr>
        <p:blipFill rotWithShape="1">
          <a:blip r:embed="rId3">
            <a:alphaModFix/>
          </a:blip>
          <a:srcRect l="12610" t="27211" r="34381" b="9636"/>
          <a:stretch/>
        </p:blipFill>
        <p:spPr>
          <a:xfrm>
            <a:off x="376650" y="1555200"/>
            <a:ext cx="4090501" cy="3248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3"/>
          <p:cNvSpPr txBox="1">
            <a:spLocks noGrp="1"/>
          </p:cNvSpPr>
          <p:nvPr>
            <p:ph type="title" idx="2"/>
          </p:nvPr>
        </p:nvSpPr>
        <p:spPr>
          <a:xfrm>
            <a:off x="549725" y="727513"/>
            <a:ext cx="4866000" cy="135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
              <a:t>23 </a:t>
            </a:r>
            <a:r>
              <a:rPr lang="id" sz="5000"/>
              <a:t>Ratios</a:t>
            </a:r>
            <a:endParaRPr sz="5000"/>
          </a:p>
        </p:txBody>
      </p:sp>
      <p:sp>
        <p:nvSpPr>
          <p:cNvPr id="843" name="Google Shape;843;p43"/>
          <p:cNvSpPr txBox="1">
            <a:spLocks noGrp="1"/>
          </p:cNvSpPr>
          <p:nvPr>
            <p:ph type="subTitle" idx="3"/>
          </p:nvPr>
        </p:nvSpPr>
        <p:spPr>
          <a:xfrm>
            <a:off x="238500" y="2085025"/>
            <a:ext cx="41715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'book_value', 'acid_ratio', 'current_ratio', 'dso', 'roa', 'roe', 'coverage_ratio', 'bep', 'inventory_turnover', 'debit_asset_ratio', 'debit_equity_ratio', 'book_price', 'equity_price', 'ebit_price', 'ebitda_price', 'sales_price', 'cash_assets', 'cash_current_liab', 'cash_total_liab', 'cash_interest', 'fixed_total', 'fixed_employees', 'working_coverage</a:t>
            </a:r>
            <a:endParaRPr/>
          </a:p>
          <a:p>
            <a:pPr marL="0" lvl="0" indent="0" algn="l" rtl="0">
              <a:spcBef>
                <a:spcPts val="0"/>
              </a:spcBef>
              <a:spcAft>
                <a:spcPts val="0"/>
              </a:spcAft>
              <a:buNone/>
            </a:pPr>
            <a:endParaRPr/>
          </a:p>
        </p:txBody>
      </p:sp>
      <p:grpSp>
        <p:nvGrpSpPr>
          <p:cNvPr id="844" name="Google Shape;844;p43"/>
          <p:cNvGrpSpPr/>
          <p:nvPr/>
        </p:nvGrpSpPr>
        <p:grpSpPr>
          <a:xfrm>
            <a:off x="647047" y="666746"/>
            <a:ext cx="557855" cy="557663"/>
            <a:chOff x="1122400" y="1402350"/>
            <a:chExt cx="654375" cy="654150"/>
          </a:xfrm>
        </p:grpSpPr>
        <p:sp>
          <p:nvSpPr>
            <p:cNvPr id="845" name="Google Shape;845;p43"/>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43"/>
          <p:cNvGrpSpPr/>
          <p:nvPr/>
        </p:nvGrpSpPr>
        <p:grpSpPr>
          <a:xfrm>
            <a:off x="7949847" y="4074946"/>
            <a:ext cx="557855" cy="557663"/>
            <a:chOff x="1122400" y="1402350"/>
            <a:chExt cx="654375" cy="654150"/>
          </a:xfrm>
        </p:grpSpPr>
        <p:sp>
          <p:nvSpPr>
            <p:cNvPr id="857" name="Google Shape;857;p43"/>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43"/>
          <p:cNvGrpSpPr/>
          <p:nvPr/>
        </p:nvGrpSpPr>
        <p:grpSpPr>
          <a:xfrm>
            <a:off x="7949788" y="457213"/>
            <a:ext cx="405385" cy="405246"/>
            <a:chOff x="1122400" y="1402350"/>
            <a:chExt cx="654375" cy="654150"/>
          </a:xfrm>
        </p:grpSpPr>
        <p:sp>
          <p:nvSpPr>
            <p:cNvPr id="869" name="Google Shape;869;p43"/>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0" name="Google Shape;880;p43"/>
          <p:cNvPicPr preferRelativeResize="0"/>
          <p:nvPr/>
        </p:nvPicPr>
        <p:blipFill rotWithShape="1">
          <a:blip r:embed="rId3">
            <a:alphaModFix/>
          </a:blip>
          <a:srcRect l="12272" t="21261" r="34828" b="14172"/>
          <a:stretch/>
        </p:blipFill>
        <p:spPr>
          <a:xfrm>
            <a:off x="4757850" y="271350"/>
            <a:ext cx="4082401" cy="3321001"/>
          </a:xfrm>
          <a:prstGeom prst="rect">
            <a:avLst/>
          </a:prstGeom>
          <a:noFill/>
          <a:ln>
            <a:noFill/>
          </a:ln>
        </p:spPr>
      </p:pic>
      <p:grpSp>
        <p:nvGrpSpPr>
          <p:cNvPr id="881" name="Google Shape;881;p43"/>
          <p:cNvGrpSpPr/>
          <p:nvPr/>
        </p:nvGrpSpPr>
        <p:grpSpPr>
          <a:xfrm>
            <a:off x="3120163" y="322288"/>
            <a:ext cx="405385" cy="405246"/>
            <a:chOff x="1122400" y="1402350"/>
            <a:chExt cx="654375" cy="654150"/>
          </a:xfrm>
        </p:grpSpPr>
        <p:sp>
          <p:nvSpPr>
            <p:cNvPr id="882" name="Google Shape;882;p43"/>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44"/>
          <p:cNvSpPr txBox="1">
            <a:spLocks noGrp="1"/>
          </p:cNvSpPr>
          <p:nvPr>
            <p:ph type="title"/>
          </p:nvPr>
        </p:nvSpPr>
        <p:spPr>
          <a:xfrm rot="-5400000">
            <a:off x="-1327150" y="2491300"/>
            <a:ext cx="4378500" cy="71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3400"/>
              <a:t>Winsorized Metrics </a:t>
            </a:r>
            <a:endParaRPr sz="3400"/>
          </a:p>
          <a:p>
            <a:pPr marL="0" lvl="0" indent="0" algn="ctr" rtl="0">
              <a:spcBef>
                <a:spcPts val="0"/>
              </a:spcBef>
              <a:spcAft>
                <a:spcPts val="0"/>
              </a:spcAft>
              <a:buNone/>
            </a:pPr>
            <a:r>
              <a:rPr lang="id" sz="3400"/>
              <a:t>and Ratios</a:t>
            </a:r>
            <a:endParaRPr sz="3400"/>
          </a:p>
        </p:txBody>
      </p:sp>
      <p:pic>
        <p:nvPicPr>
          <p:cNvPr id="898" name="Google Shape;898;p44"/>
          <p:cNvPicPr preferRelativeResize="0"/>
          <p:nvPr/>
        </p:nvPicPr>
        <p:blipFill rotWithShape="1">
          <a:blip r:embed="rId3">
            <a:alphaModFix/>
          </a:blip>
          <a:srcRect l="7018" t="16709" r="30147" b="12549"/>
          <a:stretch/>
        </p:blipFill>
        <p:spPr>
          <a:xfrm>
            <a:off x="1995400" y="457200"/>
            <a:ext cx="6848323" cy="437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5"/>
          <p:cNvSpPr txBox="1">
            <a:spLocks noGrp="1"/>
          </p:cNvSpPr>
          <p:nvPr>
            <p:ph type="title"/>
          </p:nvPr>
        </p:nvSpPr>
        <p:spPr>
          <a:xfrm>
            <a:off x="768750" y="2223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solidFill>
                  <a:schemeClr val="lt1"/>
                </a:solidFill>
              </a:rPr>
              <a:t>Metrics &amp; Ratios Early 2020 Returns</a:t>
            </a:r>
            <a:endParaRPr>
              <a:solidFill>
                <a:schemeClr val="lt1"/>
              </a:solidFill>
            </a:endParaRPr>
          </a:p>
        </p:txBody>
      </p:sp>
      <p:grpSp>
        <p:nvGrpSpPr>
          <p:cNvPr id="904" name="Google Shape;904;p45"/>
          <p:cNvGrpSpPr/>
          <p:nvPr/>
        </p:nvGrpSpPr>
        <p:grpSpPr>
          <a:xfrm>
            <a:off x="327780" y="4703617"/>
            <a:ext cx="254094" cy="254072"/>
            <a:chOff x="1122400" y="1402350"/>
            <a:chExt cx="654375" cy="654150"/>
          </a:xfrm>
        </p:grpSpPr>
        <p:sp>
          <p:nvSpPr>
            <p:cNvPr id="905" name="Google Shape;905;p45"/>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5"/>
          <p:cNvGrpSpPr/>
          <p:nvPr/>
        </p:nvGrpSpPr>
        <p:grpSpPr>
          <a:xfrm>
            <a:off x="8029405" y="457192"/>
            <a:ext cx="254094" cy="254072"/>
            <a:chOff x="1122400" y="1402350"/>
            <a:chExt cx="654375" cy="654150"/>
          </a:xfrm>
        </p:grpSpPr>
        <p:sp>
          <p:nvSpPr>
            <p:cNvPr id="917" name="Google Shape;917;p45"/>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5"/>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5"/>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28" name="Google Shape;928;p45"/>
          <p:cNvGraphicFramePr/>
          <p:nvPr/>
        </p:nvGraphicFramePr>
        <p:xfrm>
          <a:off x="519100" y="1190700"/>
          <a:ext cx="3000000" cy="3000000"/>
        </p:xfrm>
        <a:graphic>
          <a:graphicData uri="http://schemas.openxmlformats.org/drawingml/2006/table">
            <a:tbl>
              <a:tblPr>
                <a:noFill/>
                <a:tableStyleId>{E2259F3F-2119-4B11-B9A9-ACE96FD03951}</a:tableStyleId>
              </a:tblPr>
              <a:tblGrid>
                <a:gridCol w="1743075">
                  <a:extLst>
                    <a:ext uri="{9D8B030D-6E8A-4147-A177-3AD203B41FA5}">
                      <a16:colId xmlns:a16="http://schemas.microsoft.com/office/drawing/2014/main" val="20000"/>
                    </a:ext>
                  </a:extLst>
                </a:gridCol>
                <a:gridCol w="1133475">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1133475">
                  <a:extLst>
                    <a:ext uri="{9D8B030D-6E8A-4147-A177-3AD203B41FA5}">
                      <a16:colId xmlns:a16="http://schemas.microsoft.com/office/drawing/2014/main" val="20005"/>
                    </a:ext>
                  </a:extLst>
                </a:gridCol>
                <a:gridCol w="1552575">
                  <a:extLst>
                    <a:ext uri="{9D8B030D-6E8A-4147-A177-3AD203B41FA5}">
                      <a16:colId xmlns:a16="http://schemas.microsoft.com/office/drawing/2014/main" val="20006"/>
                    </a:ext>
                  </a:extLst>
                </a:gridCol>
              </a:tblGrid>
              <a:tr h="257175">
                <a:tc>
                  <a:txBody>
                    <a:bodyPr/>
                    <a:lstStyle/>
                    <a:p>
                      <a:pPr marL="0" lvl="0" indent="0" algn="l" rtl="0">
                        <a:spcBef>
                          <a:spcPts val="0"/>
                        </a:spcBef>
                        <a:spcAft>
                          <a:spcPts val="0"/>
                        </a:spcAft>
                        <a:buNone/>
                      </a:pPr>
                      <a:endParaRPr b="1"/>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Coef</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Std Err</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P&gt;|t|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[0.025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0.975]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57175">
                <a:tc>
                  <a:txBody>
                    <a:bodyPr/>
                    <a:lstStyle/>
                    <a:p>
                      <a:pPr marL="0" lvl="0" indent="0" algn="ctr" rtl="0">
                        <a:lnSpc>
                          <a:spcPct val="115000"/>
                        </a:lnSpc>
                        <a:spcBef>
                          <a:spcPts val="0"/>
                        </a:spcBef>
                        <a:spcAft>
                          <a:spcPts val="0"/>
                        </a:spcAft>
                        <a:buNone/>
                      </a:pPr>
                      <a:r>
                        <a:rPr lang="id" sz="1050" b="1">
                          <a:solidFill>
                            <a:schemeClr val="dk1"/>
                          </a:solidFill>
                        </a:rPr>
                        <a:t>sales_price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0.020500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0.008000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2.698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0.007</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0.006000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0.035000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57175">
                <a:tc>
                  <a:txBody>
                    <a:bodyPr/>
                    <a:lstStyle/>
                    <a:p>
                      <a:pPr marL="0" lvl="0" indent="0" algn="ctr" rtl="0">
                        <a:lnSpc>
                          <a:spcPct val="115000"/>
                        </a:lnSpc>
                        <a:spcBef>
                          <a:spcPts val="0"/>
                        </a:spcBef>
                        <a:spcAft>
                          <a:spcPts val="0"/>
                        </a:spcAft>
                        <a:buNone/>
                      </a:pPr>
                      <a:r>
                        <a:rPr lang="id" sz="1050" b="1">
                          <a:solidFill>
                            <a:schemeClr val="dk1"/>
                          </a:solidFill>
                        </a:rPr>
                        <a:t>price_close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0.000300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2.007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0.045</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0.000007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0.001000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57175">
                <a:tc>
                  <a:txBody>
                    <a:bodyPr/>
                    <a:lstStyle/>
                    <a:p>
                      <a:pPr marL="0" lvl="0" indent="0" algn="ctr" rtl="0">
                        <a:lnSpc>
                          <a:spcPct val="115000"/>
                        </a:lnSpc>
                        <a:spcBef>
                          <a:spcPts val="0"/>
                        </a:spcBef>
                        <a:spcAft>
                          <a:spcPts val="0"/>
                        </a:spcAft>
                        <a:buNone/>
                      </a:pPr>
                      <a:r>
                        <a:rPr lang="id" sz="1050" b="1">
                          <a:solidFill>
                            <a:schemeClr val="dk1"/>
                          </a:solidFill>
                        </a:rPr>
                        <a:t>net_income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0.000049</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0.000014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3.517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0.000022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0.000076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57175">
                <a:tc>
                  <a:txBody>
                    <a:bodyPr/>
                    <a:lstStyle/>
                    <a:p>
                      <a:pPr marL="0" lvl="0" indent="0" algn="ctr" rtl="0">
                        <a:lnSpc>
                          <a:spcPct val="115000"/>
                        </a:lnSpc>
                        <a:spcBef>
                          <a:spcPts val="0"/>
                        </a:spcBef>
                        <a:spcAft>
                          <a:spcPts val="0"/>
                        </a:spcAft>
                        <a:buNone/>
                      </a:pPr>
                      <a:r>
                        <a:rPr lang="id" sz="1050" b="1">
                          <a:solidFill>
                            <a:schemeClr val="dk1"/>
                          </a:solidFill>
                        </a:rPr>
                        <a:t>ebitda</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-0.000029</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0.000014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-2.105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0.035</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-0.000056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-0.000002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57175">
                <a:tc>
                  <a:txBody>
                    <a:bodyPr/>
                    <a:lstStyle/>
                    <a:p>
                      <a:pPr marL="0" lvl="0" indent="0" algn="ctr" rtl="0">
                        <a:lnSpc>
                          <a:spcPct val="115000"/>
                        </a:lnSpc>
                        <a:spcBef>
                          <a:spcPts val="0"/>
                        </a:spcBef>
                        <a:spcAft>
                          <a:spcPts val="0"/>
                        </a:spcAft>
                        <a:buNone/>
                      </a:pPr>
                      <a:r>
                        <a:rPr lang="id" sz="1050" b="1">
                          <a:solidFill>
                            <a:schemeClr val="dk1"/>
                          </a:solidFill>
                        </a:rPr>
                        <a:t>roe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-0.030800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0.007000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-4.377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-0.045000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-0.017000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57175">
                <a:tc>
                  <a:txBody>
                    <a:bodyPr/>
                    <a:lstStyle/>
                    <a:p>
                      <a:pPr marL="0" lvl="0" indent="0" algn="ctr" rtl="0">
                        <a:lnSpc>
                          <a:spcPct val="115000"/>
                        </a:lnSpc>
                        <a:spcBef>
                          <a:spcPts val="0"/>
                        </a:spcBef>
                        <a:spcAft>
                          <a:spcPts val="0"/>
                        </a:spcAft>
                        <a:buNone/>
                      </a:pPr>
                      <a:r>
                        <a:rPr lang="id" sz="1050" b="1">
                          <a:solidFill>
                            <a:schemeClr val="dk1"/>
                          </a:solidFill>
                        </a:rPr>
                        <a:t>book_price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-0.122600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0.028000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-4.370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-0.178000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-0.068000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57175">
                <a:tc>
                  <a:txBody>
                    <a:bodyPr/>
                    <a:lstStyle/>
                    <a:p>
                      <a:pPr marL="0" lvl="0" indent="0" algn="ctr" rtl="0">
                        <a:lnSpc>
                          <a:spcPct val="115000"/>
                        </a:lnSpc>
                        <a:spcBef>
                          <a:spcPts val="0"/>
                        </a:spcBef>
                        <a:spcAft>
                          <a:spcPts val="0"/>
                        </a:spcAft>
                        <a:buNone/>
                      </a:pPr>
                      <a:r>
                        <a:rPr lang="id" sz="1050" b="1">
                          <a:solidFill>
                            <a:schemeClr val="dk1"/>
                          </a:solidFill>
                        </a:rPr>
                        <a:t>const</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-0.136300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0.045000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-3.037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0.002</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-0.224000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-0.048000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57175">
                <a:tc>
                  <a:txBody>
                    <a:bodyPr/>
                    <a:lstStyle/>
                    <a:p>
                      <a:pPr marL="0" lvl="0" indent="0" algn="ctr" rtl="0">
                        <a:lnSpc>
                          <a:spcPct val="115000"/>
                        </a:lnSpc>
                        <a:spcBef>
                          <a:spcPts val="0"/>
                        </a:spcBef>
                        <a:spcAft>
                          <a:spcPts val="0"/>
                        </a:spcAft>
                        <a:buNone/>
                      </a:pPr>
                      <a:r>
                        <a:rPr lang="id" sz="1050" b="1">
                          <a:solidFill>
                            <a:schemeClr val="dk1"/>
                          </a:solidFill>
                        </a:rPr>
                        <a:t>debit_asset_ratio</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-0.149100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0.048000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-3.117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0.002</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-0.243000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-0.055000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257175">
                <a:tc>
                  <a:txBody>
                    <a:bodyPr/>
                    <a:lstStyle/>
                    <a:p>
                      <a:pPr marL="0" lvl="0" indent="0" algn="ctr" rtl="0">
                        <a:lnSpc>
                          <a:spcPct val="115000"/>
                        </a:lnSpc>
                        <a:spcBef>
                          <a:spcPts val="0"/>
                        </a:spcBef>
                        <a:spcAft>
                          <a:spcPts val="0"/>
                        </a:spcAft>
                        <a:buNone/>
                      </a:pPr>
                      <a:r>
                        <a:rPr lang="id" sz="1050" b="1">
                          <a:solidFill>
                            <a:schemeClr val="dk1"/>
                          </a:solidFill>
                        </a:rPr>
                        <a:t>equity_price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-0.225800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0.082000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-2.759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0.006</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-0.386000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-0.065000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257175">
                <a:tc>
                  <a:txBody>
                    <a:bodyPr/>
                    <a:lstStyle/>
                    <a:p>
                      <a:pPr marL="0" lvl="0" indent="0" algn="ctr" rtl="0">
                        <a:lnSpc>
                          <a:spcPct val="115000"/>
                        </a:lnSpc>
                        <a:spcBef>
                          <a:spcPts val="0"/>
                        </a:spcBef>
                        <a:spcAft>
                          <a:spcPts val="0"/>
                        </a:spcAft>
                        <a:buNone/>
                      </a:pPr>
                      <a:r>
                        <a:rPr lang="id" sz="1050" b="1">
                          <a:solidFill>
                            <a:schemeClr val="dk1"/>
                          </a:solidFill>
                        </a:rPr>
                        <a:t>ebitda_price</a:t>
                      </a:r>
                      <a:endParaRPr sz="1050" b="1">
                        <a:solidFill>
                          <a:schemeClr val="dk1"/>
                        </a:solidFill>
                        <a:latin typeface="Roboto"/>
                        <a:ea typeface="Roboto"/>
                        <a:cs typeface="Roboto"/>
                        <a:sym typeface="Roboto"/>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-0.230700</a:t>
                      </a:r>
                      <a:endParaRPr sz="1050" b="1">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0.117000</a:t>
                      </a:r>
                      <a:endParaRPr sz="1050">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-1.975</a:t>
                      </a:r>
                      <a:endParaRPr sz="1050">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0.048</a:t>
                      </a:r>
                      <a:endParaRPr sz="1050" b="1">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-0.460000</a:t>
                      </a:r>
                      <a:endParaRPr sz="1050">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-0.002000</a:t>
                      </a:r>
                      <a:endParaRPr sz="1050">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r h="257175">
                <a:tc>
                  <a:txBody>
                    <a:bodyPr/>
                    <a:lstStyle/>
                    <a:p>
                      <a:pPr marL="0" lvl="0" indent="0" algn="ctr" rtl="0">
                        <a:lnSpc>
                          <a:spcPct val="115000"/>
                        </a:lnSpc>
                        <a:spcBef>
                          <a:spcPts val="0"/>
                        </a:spcBef>
                        <a:spcAft>
                          <a:spcPts val="0"/>
                        </a:spcAft>
                        <a:buNone/>
                      </a:pPr>
                      <a:r>
                        <a:rPr lang="id" sz="1050" b="1">
                          <a:solidFill>
                            <a:schemeClr val="dk1"/>
                          </a:solidFill>
                        </a:rPr>
                        <a:t>ebit_price</a:t>
                      </a:r>
                      <a:endParaRPr sz="1050" b="1">
                        <a:solidFill>
                          <a:schemeClr val="dk1"/>
                        </a:solidFill>
                        <a:latin typeface="Roboto"/>
                        <a:ea typeface="Roboto"/>
                        <a:cs typeface="Roboto"/>
                        <a:sym typeface="Roboto"/>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-0.467300</a:t>
                      </a:r>
                      <a:endParaRPr sz="1050" b="1">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0.162000</a:t>
                      </a:r>
                      <a:endParaRPr sz="1050">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-2.888</a:t>
                      </a:r>
                      <a:endParaRPr sz="1050">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0.004</a:t>
                      </a:r>
                      <a:endParaRPr sz="1050" b="1">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-0.785000</a:t>
                      </a:r>
                      <a:endParaRPr sz="1050">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-0.150000</a:t>
                      </a:r>
                      <a:endParaRPr sz="1050">
                        <a:solidFill>
                          <a:schemeClr val="dk1"/>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bl>
          </a:graphicData>
        </a:graphic>
      </p:graphicFrame>
      <p:sp>
        <p:nvSpPr>
          <p:cNvPr id="929" name="Google Shape;929;p45"/>
          <p:cNvSpPr txBox="1">
            <a:spLocks noGrp="1"/>
          </p:cNvSpPr>
          <p:nvPr>
            <p:ph type="title"/>
          </p:nvPr>
        </p:nvSpPr>
        <p:spPr>
          <a:xfrm>
            <a:off x="2551500" y="4407150"/>
            <a:ext cx="404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800">
                <a:solidFill>
                  <a:schemeClr val="dk1"/>
                </a:solidFill>
              </a:rPr>
              <a:t>Adj R^2: </a:t>
            </a:r>
            <a:r>
              <a:rPr lang="id">
                <a:solidFill>
                  <a:schemeClr val="dk1"/>
                </a:solidFill>
              </a:rPr>
              <a:t>0.182</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46"/>
          <p:cNvSpPr txBox="1">
            <a:spLocks noGrp="1"/>
          </p:cNvSpPr>
          <p:nvPr>
            <p:ph type="title"/>
          </p:nvPr>
        </p:nvSpPr>
        <p:spPr>
          <a:xfrm>
            <a:off x="768750" y="2223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solidFill>
                  <a:schemeClr val="lt1"/>
                </a:solidFill>
              </a:rPr>
              <a:t>Metrics &amp; Ratios Late2020 Returns</a:t>
            </a:r>
            <a:endParaRPr>
              <a:solidFill>
                <a:schemeClr val="lt1"/>
              </a:solidFill>
            </a:endParaRPr>
          </a:p>
        </p:txBody>
      </p:sp>
      <p:grpSp>
        <p:nvGrpSpPr>
          <p:cNvPr id="935" name="Google Shape;935;p46"/>
          <p:cNvGrpSpPr/>
          <p:nvPr/>
        </p:nvGrpSpPr>
        <p:grpSpPr>
          <a:xfrm>
            <a:off x="327780" y="4703617"/>
            <a:ext cx="254094" cy="254072"/>
            <a:chOff x="1122400" y="1402350"/>
            <a:chExt cx="654375" cy="654150"/>
          </a:xfrm>
        </p:grpSpPr>
        <p:sp>
          <p:nvSpPr>
            <p:cNvPr id="936" name="Google Shape;936;p46"/>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46"/>
          <p:cNvGrpSpPr/>
          <p:nvPr/>
        </p:nvGrpSpPr>
        <p:grpSpPr>
          <a:xfrm>
            <a:off x="8029405" y="457192"/>
            <a:ext cx="254094" cy="254072"/>
            <a:chOff x="1122400" y="1402350"/>
            <a:chExt cx="654375" cy="654150"/>
          </a:xfrm>
        </p:grpSpPr>
        <p:sp>
          <p:nvSpPr>
            <p:cNvPr id="948" name="Google Shape;948;p46"/>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6"/>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6"/>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6"/>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59" name="Google Shape;959;p46"/>
          <p:cNvGraphicFramePr/>
          <p:nvPr/>
        </p:nvGraphicFramePr>
        <p:xfrm>
          <a:off x="442913" y="1407900"/>
          <a:ext cx="3000000" cy="3000000"/>
        </p:xfrm>
        <a:graphic>
          <a:graphicData uri="http://schemas.openxmlformats.org/drawingml/2006/table">
            <a:tbl>
              <a:tblPr>
                <a:noFill/>
                <a:tableStyleId>{E2259F3F-2119-4B11-B9A9-ACE96FD03951}</a:tableStyleId>
              </a:tblPr>
              <a:tblGrid>
                <a:gridCol w="2238375">
                  <a:extLst>
                    <a:ext uri="{9D8B030D-6E8A-4147-A177-3AD203B41FA5}">
                      <a16:colId xmlns:a16="http://schemas.microsoft.com/office/drawing/2014/main" val="20000"/>
                    </a:ext>
                  </a:extLst>
                </a:gridCol>
                <a:gridCol w="112395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028700">
                  <a:extLst>
                    <a:ext uri="{9D8B030D-6E8A-4147-A177-3AD203B41FA5}">
                      <a16:colId xmlns:a16="http://schemas.microsoft.com/office/drawing/2014/main" val="20005"/>
                    </a:ext>
                  </a:extLst>
                </a:gridCol>
                <a:gridCol w="981075">
                  <a:extLst>
                    <a:ext uri="{9D8B030D-6E8A-4147-A177-3AD203B41FA5}">
                      <a16:colId xmlns:a16="http://schemas.microsoft.com/office/drawing/2014/main" val="20006"/>
                    </a:ext>
                  </a:extLst>
                </a:gridCol>
              </a:tblGrid>
              <a:tr h="257175">
                <a:tc>
                  <a:txBody>
                    <a:bodyPr/>
                    <a:lstStyle/>
                    <a:p>
                      <a:pPr marL="0" lvl="0" indent="0" algn="l" rtl="0">
                        <a:spcBef>
                          <a:spcPts val="0"/>
                        </a:spcBef>
                        <a:spcAft>
                          <a:spcPts val="0"/>
                        </a:spcAft>
                        <a:buNone/>
                      </a:pPr>
                      <a:endParaRPr b="1"/>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Coef</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Std Err</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P&gt;|t|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[0.025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0.975]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57175">
                <a:tc>
                  <a:txBody>
                    <a:bodyPr/>
                    <a:lstStyle/>
                    <a:p>
                      <a:pPr marL="0" lvl="0" indent="0" algn="ctr" rtl="0">
                        <a:lnSpc>
                          <a:spcPct val="115000"/>
                        </a:lnSpc>
                        <a:spcBef>
                          <a:spcPts val="0"/>
                        </a:spcBef>
                        <a:spcAft>
                          <a:spcPts val="0"/>
                        </a:spcAft>
                        <a:buNone/>
                      </a:pPr>
                      <a:r>
                        <a:rPr lang="id" sz="1050" b="1">
                          <a:solidFill>
                            <a:schemeClr val="dk1"/>
                          </a:solidFill>
                        </a:rPr>
                        <a:t>ebitda_price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1.4511</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0.410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3.537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0.646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2.256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57175">
                <a:tc>
                  <a:txBody>
                    <a:bodyPr/>
                    <a:lstStyle/>
                    <a:p>
                      <a:pPr marL="0" lvl="0" indent="0" algn="ctr" rtl="0">
                        <a:lnSpc>
                          <a:spcPct val="115000"/>
                        </a:lnSpc>
                        <a:spcBef>
                          <a:spcPts val="0"/>
                        </a:spcBef>
                        <a:spcAft>
                          <a:spcPts val="0"/>
                        </a:spcAft>
                        <a:buNone/>
                      </a:pPr>
                      <a:r>
                        <a:rPr lang="id" sz="1050" b="1">
                          <a:solidFill>
                            <a:schemeClr val="dk1"/>
                          </a:solidFill>
                        </a:rPr>
                        <a:t>const</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0.9297</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0.158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5.899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0.621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1.239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57175">
                <a:tc>
                  <a:txBody>
                    <a:bodyPr/>
                    <a:lstStyle/>
                    <a:p>
                      <a:pPr marL="0" lvl="0" indent="0" algn="ctr" rtl="0">
                        <a:lnSpc>
                          <a:spcPct val="115000"/>
                        </a:lnSpc>
                        <a:spcBef>
                          <a:spcPts val="0"/>
                        </a:spcBef>
                        <a:spcAft>
                          <a:spcPts val="0"/>
                        </a:spcAft>
                        <a:buNone/>
                      </a:pPr>
                      <a:r>
                        <a:rPr lang="id" sz="1050" b="1">
                          <a:solidFill>
                            <a:schemeClr val="dk1"/>
                          </a:solidFill>
                        </a:rPr>
                        <a:t>cash_total_liab</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0.1959</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0.088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2.216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0.027</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0.022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0.369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57175">
                <a:tc>
                  <a:txBody>
                    <a:bodyPr/>
                    <a:lstStyle/>
                    <a:p>
                      <a:pPr marL="0" lvl="0" indent="0" algn="ctr" rtl="0">
                        <a:lnSpc>
                          <a:spcPct val="115000"/>
                        </a:lnSpc>
                        <a:spcBef>
                          <a:spcPts val="0"/>
                        </a:spcBef>
                        <a:spcAft>
                          <a:spcPts val="0"/>
                        </a:spcAft>
                        <a:buNone/>
                      </a:pPr>
                      <a:r>
                        <a:rPr lang="id" sz="1050" b="1">
                          <a:solidFill>
                            <a:schemeClr val="dk1"/>
                          </a:solidFill>
                        </a:rPr>
                        <a:t>roe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0.0951</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0.025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3.843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0.047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0.144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57175">
                <a:tc>
                  <a:txBody>
                    <a:bodyPr/>
                    <a:lstStyle/>
                    <a:p>
                      <a:pPr marL="0" lvl="0" indent="0" algn="ctr" rtl="0">
                        <a:lnSpc>
                          <a:spcPct val="115000"/>
                        </a:lnSpc>
                        <a:spcBef>
                          <a:spcPts val="0"/>
                        </a:spcBef>
                        <a:spcAft>
                          <a:spcPts val="0"/>
                        </a:spcAft>
                        <a:buNone/>
                      </a:pPr>
                      <a:r>
                        <a:rPr lang="id" sz="1050" b="1">
                          <a:solidFill>
                            <a:schemeClr val="dk1"/>
                          </a:solidFill>
                        </a:rPr>
                        <a:t>sales_price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0.0867</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0.027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3.250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0.001</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0.034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0.139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57175">
                <a:tc>
                  <a:txBody>
                    <a:bodyPr/>
                    <a:lstStyle/>
                    <a:p>
                      <a:pPr marL="0" lvl="0" indent="0" algn="ctr" rtl="0">
                        <a:lnSpc>
                          <a:spcPct val="115000"/>
                        </a:lnSpc>
                        <a:spcBef>
                          <a:spcPts val="0"/>
                        </a:spcBef>
                        <a:spcAft>
                          <a:spcPts val="0"/>
                        </a:spcAft>
                        <a:buNone/>
                      </a:pPr>
                      <a:r>
                        <a:rPr lang="id" sz="1050" b="1">
                          <a:solidFill>
                            <a:schemeClr val="dk1"/>
                          </a:solidFill>
                        </a:rPr>
                        <a:t>book_value_share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-0.0085</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-3.492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-0.013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57175">
                <a:tc>
                  <a:txBody>
                    <a:bodyPr/>
                    <a:lstStyle/>
                    <a:p>
                      <a:pPr marL="0" lvl="0" indent="0" algn="ctr" rtl="0">
                        <a:lnSpc>
                          <a:spcPct val="115000"/>
                        </a:lnSpc>
                        <a:spcBef>
                          <a:spcPts val="0"/>
                        </a:spcBef>
                        <a:spcAft>
                          <a:spcPts val="0"/>
                        </a:spcAft>
                        <a:buNone/>
                      </a:pPr>
                      <a:r>
                        <a:rPr lang="id" sz="1050" b="1">
                          <a:solidFill>
                            <a:schemeClr val="dk1"/>
                          </a:solidFill>
                        </a:rPr>
                        <a:t>cash_current_liab</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-0.1231</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0.055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-2.241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0.025</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-0.231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-0.015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57175">
                <a:tc>
                  <a:txBody>
                    <a:bodyPr/>
                    <a:lstStyle/>
                    <a:p>
                      <a:pPr marL="0" lvl="0" indent="0" algn="ctr" rtl="0">
                        <a:lnSpc>
                          <a:spcPct val="115000"/>
                        </a:lnSpc>
                        <a:spcBef>
                          <a:spcPts val="0"/>
                        </a:spcBef>
                        <a:spcAft>
                          <a:spcPts val="0"/>
                        </a:spcAft>
                        <a:buNone/>
                      </a:pPr>
                      <a:r>
                        <a:rPr lang="id" sz="1050" b="1">
                          <a:solidFill>
                            <a:schemeClr val="dk1"/>
                          </a:solidFill>
                        </a:rPr>
                        <a:t>ebit_price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-2.4069</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0.569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-4.233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-3.522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-1.292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
        <p:nvSpPr>
          <p:cNvPr id="960" name="Google Shape;960;p46"/>
          <p:cNvSpPr txBox="1">
            <a:spLocks noGrp="1"/>
          </p:cNvSpPr>
          <p:nvPr>
            <p:ph type="title"/>
          </p:nvPr>
        </p:nvSpPr>
        <p:spPr>
          <a:xfrm>
            <a:off x="2551500" y="4122600"/>
            <a:ext cx="404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800">
                <a:solidFill>
                  <a:schemeClr val="dk1"/>
                </a:solidFill>
              </a:rPr>
              <a:t>Adj R^2: </a:t>
            </a:r>
            <a:r>
              <a:rPr lang="id">
                <a:solidFill>
                  <a:schemeClr val="dk1"/>
                </a:solidFill>
              </a:rPr>
              <a:t>0.107</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47"/>
          <p:cNvSpPr txBox="1">
            <a:spLocks noGrp="1"/>
          </p:cNvSpPr>
          <p:nvPr>
            <p:ph type="subTitle" idx="2"/>
          </p:nvPr>
        </p:nvSpPr>
        <p:spPr>
          <a:xfrm>
            <a:off x="4384125" y="2100750"/>
            <a:ext cx="4261200" cy="1688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id" sz="1300">
                <a:solidFill>
                  <a:srgbClr val="000000"/>
                </a:solidFill>
                <a:latin typeface="Arial"/>
                <a:ea typeface="Arial"/>
                <a:cs typeface="Arial"/>
                <a:sym typeface="Arial"/>
              </a:rPr>
              <a:t>Was a negative statistcally significant variable for both Early and Late 2020 Returns.</a:t>
            </a:r>
            <a:endParaRPr sz="1300">
              <a:solidFill>
                <a:srgbClr val="000000"/>
              </a:solidFill>
              <a:latin typeface="Arial"/>
              <a:ea typeface="Arial"/>
              <a:cs typeface="Arial"/>
              <a:sym typeface="Arial"/>
            </a:endParaRPr>
          </a:p>
          <a:p>
            <a:pPr marL="457200" lvl="0" indent="-330200" algn="l" rtl="0">
              <a:lnSpc>
                <a:spcPct val="100000"/>
              </a:lnSpc>
              <a:spcBef>
                <a:spcPts val="0"/>
              </a:spcBef>
              <a:spcAft>
                <a:spcPts val="0"/>
              </a:spcAft>
              <a:buSzPts val="1600"/>
              <a:buChar char="●"/>
            </a:pPr>
            <a:r>
              <a:rPr lang="id" sz="1300">
                <a:solidFill>
                  <a:srgbClr val="000000"/>
                </a:solidFill>
                <a:latin typeface="Arial"/>
                <a:ea typeface="Arial"/>
                <a:cs typeface="Arial"/>
                <a:sym typeface="Arial"/>
              </a:rPr>
              <a:t>Makes sense because EBIT is low on the balance sheet just above interest and taxes. </a:t>
            </a:r>
            <a:endParaRPr sz="1300" b="1">
              <a:solidFill>
                <a:srgbClr val="000000"/>
              </a:solidFill>
              <a:latin typeface="Arial"/>
              <a:ea typeface="Arial"/>
              <a:cs typeface="Arial"/>
              <a:sym typeface="Arial"/>
            </a:endParaRPr>
          </a:p>
          <a:p>
            <a:pPr marL="457200" lvl="0" indent="-330200" algn="l" rtl="0">
              <a:lnSpc>
                <a:spcPct val="100000"/>
              </a:lnSpc>
              <a:spcBef>
                <a:spcPts val="0"/>
              </a:spcBef>
              <a:spcAft>
                <a:spcPts val="0"/>
              </a:spcAft>
              <a:buSzPts val="1600"/>
              <a:buChar char="●"/>
            </a:pPr>
            <a:r>
              <a:rPr lang="id" sz="1300">
                <a:solidFill>
                  <a:srgbClr val="000000"/>
                </a:solidFill>
                <a:latin typeface="Arial"/>
                <a:ea typeface="Arial"/>
                <a:cs typeface="Arial"/>
                <a:sym typeface="Arial"/>
              </a:rPr>
              <a:t>This would mean low new income and stock holders equity, and combined with a low price, subsequently negative stock retutn </a:t>
            </a:r>
            <a:endParaRPr sz="1600"/>
          </a:p>
        </p:txBody>
      </p:sp>
      <p:sp>
        <p:nvSpPr>
          <p:cNvPr id="966" name="Google Shape;966;p47"/>
          <p:cNvSpPr txBox="1">
            <a:spLocks noGrp="1"/>
          </p:cNvSpPr>
          <p:nvPr>
            <p:ph type="subTitle" idx="1"/>
          </p:nvPr>
        </p:nvSpPr>
        <p:spPr>
          <a:xfrm>
            <a:off x="223450" y="2100750"/>
            <a:ext cx="4033500" cy="1688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id" sz="1300">
                <a:solidFill>
                  <a:srgbClr val="000000"/>
                </a:solidFill>
                <a:latin typeface="Arial"/>
                <a:ea typeface="Arial"/>
                <a:cs typeface="Arial"/>
                <a:sym typeface="Arial"/>
              </a:rPr>
              <a:t>Was a postive statistcally significant variable for both Early and Late 2020 Returns</a:t>
            </a:r>
            <a:endParaRPr sz="1300">
              <a:solidFill>
                <a:srgbClr val="000000"/>
              </a:solidFill>
              <a:latin typeface="Arial"/>
              <a:ea typeface="Arial"/>
              <a:cs typeface="Arial"/>
              <a:sym typeface="Arial"/>
            </a:endParaRPr>
          </a:p>
          <a:p>
            <a:pPr marL="457200" lvl="0" indent="-330200" algn="l" rtl="0">
              <a:lnSpc>
                <a:spcPct val="100000"/>
              </a:lnSpc>
              <a:spcBef>
                <a:spcPts val="0"/>
              </a:spcBef>
              <a:spcAft>
                <a:spcPts val="0"/>
              </a:spcAft>
              <a:buSzPts val="1600"/>
              <a:buChar char="●"/>
            </a:pPr>
            <a:r>
              <a:rPr lang="id" sz="1300">
                <a:solidFill>
                  <a:srgbClr val="000000"/>
                </a:solidFill>
                <a:latin typeface="Arial"/>
                <a:ea typeface="Arial"/>
                <a:cs typeface="Arial"/>
                <a:sym typeface="Arial"/>
              </a:rPr>
              <a:t>Makes sense because Sales is a the top of the balance sheet.</a:t>
            </a:r>
            <a:endParaRPr sz="1300" b="1">
              <a:solidFill>
                <a:srgbClr val="000000"/>
              </a:solidFill>
              <a:latin typeface="Arial"/>
              <a:ea typeface="Arial"/>
              <a:cs typeface="Arial"/>
              <a:sym typeface="Arial"/>
            </a:endParaRPr>
          </a:p>
          <a:p>
            <a:pPr marL="457200" lvl="0" indent="-330200" algn="l" rtl="0">
              <a:lnSpc>
                <a:spcPct val="100000"/>
              </a:lnSpc>
              <a:spcBef>
                <a:spcPts val="0"/>
              </a:spcBef>
              <a:spcAft>
                <a:spcPts val="0"/>
              </a:spcAft>
              <a:buSzPts val="1600"/>
              <a:buChar char="●"/>
            </a:pPr>
            <a:r>
              <a:rPr lang="id" sz="1300">
                <a:solidFill>
                  <a:srgbClr val="000000"/>
                </a:solidFill>
                <a:latin typeface="Arial"/>
                <a:ea typeface="Arial"/>
                <a:cs typeface="Arial"/>
                <a:sym typeface="Arial"/>
              </a:rPr>
              <a:t>This, connected with a high price, is a great signals for investors and subsequently postive stock returns.</a:t>
            </a:r>
            <a:endParaRPr sz="1600"/>
          </a:p>
        </p:txBody>
      </p:sp>
      <p:sp>
        <p:nvSpPr>
          <p:cNvPr id="967" name="Google Shape;967;p47"/>
          <p:cNvSpPr txBox="1">
            <a:spLocks noGrp="1"/>
          </p:cNvSpPr>
          <p:nvPr>
            <p:ph type="title"/>
          </p:nvPr>
        </p:nvSpPr>
        <p:spPr>
          <a:xfrm>
            <a:off x="779675" y="9165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2020 Metric Returns </a:t>
            </a:r>
            <a:endParaRPr/>
          </a:p>
        </p:txBody>
      </p:sp>
      <p:sp>
        <p:nvSpPr>
          <p:cNvPr id="968" name="Google Shape;968;p47"/>
          <p:cNvSpPr txBox="1">
            <a:spLocks noGrp="1"/>
          </p:cNvSpPr>
          <p:nvPr>
            <p:ph type="title" idx="3"/>
          </p:nvPr>
        </p:nvSpPr>
        <p:spPr>
          <a:xfrm>
            <a:off x="835299" y="921625"/>
            <a:ext cx="32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600">
                <a:solidFill>
                  <a:schemeClr val="dk1"/>
                </a:solidFill>
              </a:rPr>
              <a:t>Sales to Price</a:t>
            </a:r>
            <a:endParaRPr sz="2600">
              <a:solidFill>
                <a:schemeClr val="dk1"/>
              </a:solidFill>
            </a:endParaRPr>
          </a:p>
        </p:txBody>
      </p:sp>
      <p:sp>
        <p:nvSpPr>
          <p:cNvPr id="969" name="Google Shape;969;p47"/>
          <p:cNvSpPr txBox="1">
            <a:spLocks noGrp="1"/>
          </p:cNvSpPr>
          <p:nvPr>
            <p:ph type="title" idx="4"/>
          </p:nvPr>
        </p:nvSpPr>
        <p:spPr>
          <a:xfrm>
            <a:off x="4709734" y="921625"/>
            <a:ext cx="32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600">
                <a:solidFill>
                  <a:schemeClr val="dk1"/>
                </a:solidFill>
              </a:rPr>
              <a:t>EBIT to Price</a:t>
            </a:r>
            <a:endParaRPr sz="2600">
              <a:solidFill>
                <a:schemeClr val="dk1"/>
              </a:solidFill>
            </a:endParaRPr>
          </a:p>
        </p:txBody>
      </p:sp>
      <p:grpSp>
        <p:nvGrpSpPr>
          <p:cNvPr id="970" name="Google Shape;970;p47"/>
          <p:cNvGrpSpPr/>
          <p:nvPr/>
        </p:nvGrpSpPr>
        <p:grpSpPr>
          <a:xfrm>
            <a:off x="46547" y="87571"/>
            <a:ext cx="557855" cy="557663"/>
            <a:chOff x="1122400" y="1402350"/>
            <a:chExt cx="654375" cy="654150"/>
          </a:xfrm>
        </p:grpSpPr>
        <p:sp>
          <p:nvSpPr>
            <p:cNvPr id="971" name="Google Shape;971;p47"/>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7"/>
          <p:cNvGrpSpPr/>
          <p:nvPr/>
        </p:nvGrpSpPr>
        <p:grpSpPr>
          <a:xfrm>
            <a:off x="8539497" y="4424796"/>
            <a:ext cx="557855" cy="557663"/>
            <a:chOff x="1122400" y="1402350"/>
            <a:chExt cx="654375" cy="654150"/>
          </a:xfrm>
        </p:grpSpPr>
        <p:sp>
          <p:nvSpPr>
            <p:cNvPr id="983" name="Google Shape;983;p47"/>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47"/>
          <p:cNvSpPr txBox="1">
            <a:spLocks noGrp="1"/>
          </p:cNvSpPr>
          <p:nvPr>
            <p:ph type="title" idx="3"/>
          </p:nvPr>
        </p:nvSpPr>
        <p:spPr>
          <a:xfrm>
            <a:off x="647049" y="1407625"/>
            <a:ext cx="360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1700"/>
              <a:t>Top Positive Metric at the 95% Statisitcal Significant Level</a:t>
            </a:r>
            <a:endParaRPr sz="1700"/>
          </a:p>
        </p:txBody>
      </p:sp>
      <p:sp>
        <p:nvSpPr>
          <p:cNvPr id="995" name="Google Shape;995;p47"/>
          <p:cNvSpPr txBox="1">
            <a:spLocks noGrp="1"/>
          </p:cNvSpPr>
          <p:nvPr>
            <p:ph type="title" idx="3"/>
          </p:nvPr>
        </p:nvSpPr>
        <p:spPr>
          <a:xfrm>
            <a:off x="4521484" y="1407625"/>
            <a:ext cx="360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1700"/>
              <a:t>Top Positive Metric at the 95% Statisitcal Significant Level</a:t>
            </a:r>
            <a:endParaRPr sz="1700"/>
          </a:p>
        </p:txBody>
      </p:sp>
      <p:sp>
        <p:nvSpPr>
          <p:cNvPr id="996" name="Google Shape;996;p47"/>
          <p:cNvSpPr txBox="1"/>
          <p:nvPr/>
        </p:nvSpPr>
        <p:spPr>
          <a:xfrm>
            <a:off x="4384125" y="3909275"/>
            <a:ext cx="4123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500" b="1"/>
              <a:t>Low bottom line health on the balnce sheet means there isn't much to pay off Interest, Taxes, and/or Working Capital. </a:t>
            </a:r>
            <a:endParaRPr sz="1500"/>
          </a:p>
        </p:txBody>
      </p:sp>
      <p:sp>
        <p:nvSpPr>
          <p:cNvPr id="997" name="Google Shape;997;p47"/>
          <p:cNvSpPr txBox="1"/>
          <p:nvPr/>
        </p:nvSpPr>
        <p:spPr>
          <a:xfrm>
            <a:off x="394875" y="3909275"/>
            <a:ext cx="34122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500" b="1"/>
              <a:t>High top line health on the balance sheet means money is coming in the company:</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48"/>
          <p:cNvSpPr txBox="1">
            <a:spLocks noGrp="1"/>
          </p:cNvSpPr>
          <p:nvPr>
            <p:ph type="title" idx="2"/>
          </p:nvPr>
        </p:nvSpPr>
        <p:spPr>
          <a:xfrm>
            <a:off x="5750250" y="1564638"/>
            <a:ext cx="1568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
              <a:t>04</a:t>
            </a:r>
            <a:endParaRPr/>
          </a:p>
        </p:txBody>
      </p:sp>
      <p:sp>
        <p:nvSpPr>
          <p:cNvPr id="1003" name="Google Shape;1003;p48"/>
          <p:cNvSpPr/>
          <p:nvPr/>
        </p:nvSpPr>
        <p:spPr>
          <a:xfrm>
            <a:off x="532700" y="898875"/>
            <a:ext cx="3592200" cy="359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txBox="1">
            <a:spLocks noGrp="1"/>
          </p:cNvSpPr>
          <p:nvPr>
            <p:ph type="subTitle" idx="1"/>
          </p:nvPr>
        </p:nvSpPr>
        <p:spPr>
          <a:xfrm>
            <a:off x="4371525" y="2872850"/>
            <a:ext cx="4326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500"/>
              <a:t>Metrics, Ratios, and Classifiers</a:t>
            </a:r>
            <a:endParaRPr sz="2500"/>
          </a:p>
        </p:txBody>
      </p:sp>
      <p:sp>
        <p:nvSpPr>
          <p:cNvPr id="1005" name="Google Shape;1005;p48"/>
          <p:cNvSpPr txBox="1">
            <a:spLocks noGrp="1"/>
          </p:cNvSpPr>
          <p:nvPr>
            <p:ph type="title"/>
          </p:nvPr>
        </p:nvSpPr>
        <p:spPr>
          <a:xfrm>
            <a:off x="4572000" y="2137338"/>
            <a:ext cx="392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3900"/>
              <a:t>Final Model</a:t>
            </a:r>
            <a:endParaRPr sz="3900"/>
          </a:p>
        </p:txBody>
      </p:sp>
      <p:grpSp>
        <p:nvGrpSpPr>
          <p:cNvPr id="1006" name="Google Shape;1006;p48"/>
          <p:cNvGrpSpPr/>
          <p:nvPr/>
        </p:nvGrpSpPr>
        <p:grpSpPr>
          <a:xfrm>
            <a:off x="8091647" y="380996"/>
            <a:ext cx="557855" cy="557663"/>
            <a:chOff x="1122400" y="1402350"/>
            <a:chExt cx="654375" cy="654150"/>
          </a:xfrm>
        </p:grpSpPr>
        <p:sp>
          <p:nvSpPr>
            <p:cNvPr id="1007" name="Google Shape;1007;p48"/>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8"/>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48"/>
          <p:cNvGrpSpPr/>
          <p:nvPr/>
        </p:nvGrpSpPr>
        <p:grpSpPr>
          <a:xfrm>
            <a:off x="4644228" y="4327094"/>
            <a:ext cx="376724" cy="376529"/>
            <a:chOff x="1122400" y="1402350"/>
            <a:chExt cx="654375" cy="654150"/>
          </a:xfrm>
        </p:grpSpPr>
        <p:sp>
          <p:nvSpPr>
            <p:cNvPr id="1019" name="Google Shape;1019;p48"/>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Google Shape;1030;p48"/>
          <p:cNvPicPr preferRelativeResize="0"/>
          <p:nvPr/>
        </p:nvPicPr>
        <p:blipFill rotWithShape="1">
          <a:blip r:embed="rId3">
            <a:alphaModFix/>
          </a:blip>
          <a:srcRect l="17944" r="17944" b="6838"/>
          <a:stretch/>
        </p:blipFill>
        <p:spPr>
          <a:xfrm>
            <a:off x="738800" y="1110075"/>
            <a:ext cx="3180000" cy="3169800"/>
          </a:xfrm>
          <a:prstGeom prst="ellipse">
            <a:avLst/>
          </a:prstGeom>
          <a:noFill/>
          <a:ln>
            <a:noFill/>
          </a:ln>
        </p:spPr>
      </p:pic>
      <p:pic>
        <p:nvPicPr>
          <p:cNvPr id="1031" name="Google Shape;1031;p48"/>
          <p:cNvPicPr preferRelativeResize="0"/>
          <p:nvPr/>
        </p:nvPicPr>
        <p:blipFill rotWithShape="1">
          <a:blip r:embed="rId4">
            <a:alphaModFix/>
          </a:blip>
          <a:srcRect l="23950" t="30853" r="26174"/>
          <a:stretch/>
        </p:blipFill>
        <p:spPr>
          <a:xfrm>
            <a:off x="694421" y="1074025"/>
            <a:ext cx="3268800" cy="3205800"/>
          </a:xfrm>
          <a:prstGeom prst="ellipse">
            <a:avLst/>
          </a:prstGeom>
          <a:noFill/>
          <a:ln>
            <a:noFill/>
          </a:ln>
        </p:spPr>
      </p:pic>
      <p:grpSp>
        <p:nvGrpSpPr>
          <p:cNvPr id="1032" name="Google Shape;1032;p48"/>
          <p:cNvGrpSpPr/>
          <p:nvPr/>
        </p:nvGrpSpPr>
        <p:grpSpPr>
          <a:xfrm>
            <a:off x="2847361" y="872877"/>
            <a:ext cx="631210" cy="630993"/>
            <a:chOff x="1122400" y="1402350"/>
            <a:chExt cx="654375" cy="654150"/>
          </a:xfrm>
        </p:grpSpPr>
        <p:sp>
          <p:nvSpPr>
            <p:cNvPr id="1033" name="Google Shape;1033;p48"/>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1"/>
          <p:cNvSpPr txBox="1">
            <a:spLocks noGrp="1"/>
          </p:cNvSpPr>
          <p:nvPr>
            <p:ph type="subTitle" idx="1"/>
          </p:nvPr>
        </p:nvSpPr>
        <p:spPr>
          <a:xfrm>
            <a:off x="1384269" y="1804275"/>
            <a:ext cx="2412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900"/>
              <a:t>Data Set</a:t>
            </a:r>
            <a:endParaRPr sz="1900"/>
          </a:p>
          <a:p>
            <a:pPr marL="0" lvl="0" indent="0" algn="l" rtl="0">
              <a:spcBef>
                <a:spcPts val="0"/>
              </a:spcBef>
              <a:spcAft>
                <a:spcPts val="0"/>
              </a:spcAft>
              <a:buNone/>
            </a:pPr>
            <a:r>
              <a:rPr lang="id" sz="1900"/>
              <a:t>Business Objectives</a:t>
            </a:r>
            <a:endParaRPr sz="1900"/>
          </a:p>
        </p:txBody>
      </p:sp>
      <p:sp>
        <p:nvSpPr>
          <p:cNvPr id="278" name="Google Shape;278;p31"/>
          <p:cNvSpPr txBox="1">
            <a:spLocks noGrp="1"/>
          </p:cNvSpPr>
          <p:nvPr>
            <p:ph type="title"/>
          </p:nvPr>
        </p:nvSpPr>
        <p:spPr>
          <a:xfrm>
            <a:off x="1384269" y="1235275"/>
            <a:ext cx="392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900"/>
              <a:t>Introduction</a:t>
            </a:r>
            <a:endParaRPr sz="2900"/>
          </a:p>
        </p:txBody>
      </p:sp>
      <p:sp>
        <p:nvSpPr>
          <p:cNvPr id="279" name="Google Shape;279;p31"/>
          <p:cNvSpPr txBox="1">
            <a:spLocks noGrp="1"/>
          </p:cNvSpPr>
          <p:nvPr>
            <p:ph type="title" idx="2"/>
          </p:nvPr>
        </p:nvSpPr>
        <p:spPr>
          <a:xfrm>
            <a:off x="1384269" y="719850"/>
            <a:ext cx="1256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 sz="3500"/>
              <a:t>01</a:t>
            </a:r>
            <a:endParaRPr sz="3500"/>
          </a:p>
        </p:txBody>
      </p:sp>
      <p:sp>
        <p:nvSpPr>
          <p:cNvPr id="280" name="Google Shape;280;p31"/>
          <p:cNvSpPr txBox="1">
            <a:spLocks noGrp="1"/>
          </p:cNvSpPr>
          <p:nvPr>
            <p:ph type="title" idx="3"/>
          </p:nvPr>
        </p:nvSpPr>
        <p:spPr>
          <a:xfrm>
            <a:off x="1384269" y="3418225"/>
            <a:ext cx="319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900">
                <a:solidFill>
                  <a:schemeClr val="lt1"/>
                </a:solidFill>
              </a:rPr>
              <a:t>Industry Classifier</a:t>
            </a:r>
            <a:endParaRPr sz="2900"/>
          </a:p>
        </p:txBody>
      </p:sp>
      <p:sp>
        <p:nvSpPr>
          <p:cNvPr id="281" name="Google Shape;281;p31"/>
          <p:cNvSpPr txBox="1">
            <a:spLocks noGrp="1"/>
          </p:cNvSpPr>
          <p:nvPr>
            <p:ph type="subTitle" idx="4"/>
          </p:nvPr>
        </p:nvSpPr>
        <p:spPr>
          <a:xfrm>
            <a:off x="1384269" y="3987225"/>
            <a:ext cx="2412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900"/>
              <a:t>Pick Classifier</a:t>
            </a:r>
            <a:endParaRPr sz="1900"/>
          </a:p>
          <a:p>
            <a:pPr marL="0" lvl="0" indent="0" algn="l" rtl="0">
              <a:spcBef>
                <a:spcPts val="0"/>
              </a:spcBef>
              <a:spcAft>
                <a:spcPts val="0"/>
              </a:spcAft>
              <a:buNone/>
            </a:pPr>
            <a:r>
              <a:rPr lang="id" sz="1900"/>
              <a:t>Linear Regression</a:t>
            </a:r>
            <a:endParaRPr sz="1900"/>
          </a:p>
        </p:txBody>
      </p:sp>
      <p:sp>
        <p:nvSpPr>
          <p:cNvPr id="282" name="Google Shape;282;p31"/>
          <p:cNvSpPr txBox="1">
            <a:spLocks noGrp="1"/>
          </p:cNvSpPr>
          <p:nvPr>
            <p:ph type="title" idx="5"/>
          </p:nvPr>
        </p:nvSpPr>
        <p:spPr>
          <a:xfrm>
            <a:off x="1384269" y="2902800"/>
            <a:ext cx="1256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 sz="3500"/>
              <a:t>02</a:t>
            </a:r>
            <a:endParaRPr sz="3500"/>
          </a:p>
        </p:txBody>
      </p:sp>
      <p:sp>
        <p:nvSpPr>
          <p:cNvPr id="283" name="Google Shape;283;p31"/>
          <p:cNvSpPr txBox="1">
            <a:spLocks noGrp="1"/>
          </p:cNvSpPr>
          <p:nvPr>
            <p:ph type="subTitle" idx="7"/>
          </p:nvPr>
        </p:nvSpPr>
        <p:spPr>
          <a:xfrm>
            <a:off x="5385419" y="1804275"/>
            <a:ext cx="2412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900"/>
              <a:t>Correlation Matrics</a:t>
            </a:r>
            <a:endParaRPr sz="1900"/>
          </a:p>
          <a:p>
            <a:pPr marL="0" lvl="0" indent="0" algn="l" rtl="0">
              <a:spcBef>
                <a:spcPts val="0"/>
              </a:spcBef>
              <a:spcAft>
                <a:spcPts val="0"/>
              </a:spcAft>
              <a:buNone/>
            </a:pPr>
            <a:r>
              <a:rPr lang="id" sz="1900"/>
              <a:t>List of Variables</a:t>
            </a:r>
            <a:endParaRPr sz="1900"/>
          </a:p>
          <a:p>
            <a:pPr marL="0" lvl="0" indent="0" algn="l" rtl="0">
              <a:spcBef>
                <a:spcPts val="0"/>
              </a:spcBef>
              <a:spcAft>
                <a:spcPts val="0"/>
              </a:spcAft>
              <a:buNone/>
            </a:pPr>
            <a:r>
              <a:rPr lang="id" sz="1900">
                <a:solidFill>
                  <a:schemeClr val="dk1"/>
                </a:solidFill>
              </a:rPr>
              <a:t>Linear Regression</a:t>
            </a:r>
            <a:endParaRPr sz="1900"/>
          </a:p>
        </p:txBody>
      </p:sp>
      <p:sp>
        <p:nvSpPr>
          <p:cNvPr id="284" name="Google Shape;284;p31"/>
          <p:cNvSpPr txBox="1">
            <a:spLocks noGrp="1"/>
          </p:cNvSpPr>
          <p:nvPr>
            <p:ph type="title" idx="8"/>
          </p:nvPr>
        </p:nvSpPr>
        <p:spPr>
          <a:xfrm>
            <a:off x="5385419" y="719850"/>
            <a:ext cx="1256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 sz="3500"/>
              <a:t>03</a:t>
            </a:r>
            <a:endParaRPr sz="3500"/>
          </a:p>
        </p:txBody>
      </p:sp>
      <p:sp>
        <p:nvSpPr>
          <p:cNvPr id="285" name="Google Shape;285;p31"/>
          <p:cNvSpPr txBox="1">
            <a:spLocks noGrp="1"/>
          </p:cNvSpPr>
          <p:nvPr>
            <p:ph type="title" idx="9"/>
          </p:nvPr>
        </p:nvSpPr>
        <p:spPr>
          <a:xfrm>
            <a:off x="5385419" y="3418225"/>
            <a:ext cx="319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900"/>
              <a:t>Final Model</a:t>
            </a:r>
            <a:endParaRPr sz="2900"/>
          </a:p>
        </p:txBody>
      </p:sp>
      <p:sp>
        <p:nvSpPr>
          <p:cNvPr id="286" name="Google Shape;286;p31"/>
          <p:cNvSpPr txBox="1">
            <a:spLocks noGrp="1"/>
          </p:cNvSpPr>
          <p:nvPr>
            <p:ph type="subTitle" idx="13"/>
          </p:nvPr>
        </p:nvSpPr>
        <p:spPr>
          <a:xfrm>
            <a:off x="5385419" y="3987225"/>
            <a:ext cx="2412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900">
                <a:solidFill>
                  <a:schemeClr val="dk1"/>
                </a:solidFill>
              </a:rPr>
              <a:t>Linear Regression</a:t>
            </a:r>
            <a:endParaRPr sz="1900">
              <a:solidFill>
                <a:schemeClr val="dk1"/>
              </a:solidFill>
            </a:endParaRPr>
          </a:p>
          <a:p>
            <a:pPr marL="0" lvl="0" indent="0" algn="l" rtl="0">
              <a:spcBef>
                <a:spcPts val="0"/>
              </a:spcBef>
              <a:spcAft>
                <a:spcPts val="0"/>
              </a:spcAft>
              <a:buNone/>
            </a:pPr>
            <a:r>
              <a:rPr lang="id" sz="1900">
                <a:solidFill>
                  <a:schemeClr val="dk1"/>
                </a:solidFill>
              </a:rPr>
              <a:t>Conclusion</a:t>
            </a:r>
            <a:endParaRPr sz="1900">
              <a:solidFill>
                <a:schemeClr val="dk1"/>
              </a:solidFill>
            </a:endParaRPr>
          </a:p>
        </p:txBody>
      </p:sp>
      <p:sp>
        <p:nvSpPr>
          <p:cNvPr id="287" name="Google Shape;287;p31"/>
          <p:cNvSpPr txBox="1">
            <a:spLocks noGrp="1"/>
          </p:cNvSpPr>
          <p:nvPr>
            <p:ph type="title" idx="14"/>
          </p:nvPr>
        </p:nvSpPr>
        <p:spPr>
          <a:xfrm>
            <a:off x="5385419" y="2902800"/>
            <a:ext cx="1256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 sz="3500"/>
              <a:t>04</a:t>
            </a:r>
            <a:endParaRPr sz="3500"/>
          </a:p>
        </p:txBody>
      </p:sp>
      <p:grpSp>
        <p:nvGrpSpPr>
          <p:cNvPr id="288" name="Google Shape;288;p31"/>
          <p:cNvGrpSpPr/>
          <p:nvPr/>
        </p:nvGrpSpPr>
        <p:grpSpPr>
          <a:xfrm>
            <a:off x="8325215" y="4219548"/>
            <a:ext cx="1220933" cy="1220709"/>
            <a:chOff x="1122400" y="1402350"/>
            <a:chExt cx="654375" cy="654150"/>
          </a:xfrm>
        </p:grpSpPr>
        <p:sp>
          <p:nvSpPr>
            <p:cNvPr id="289" name="Google Shape;289;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31"/>
          <p:cNvGrpSpPr/>
          <p:nvPr/>
        </p:nvGrpSpPr>
        <p:grpSpPr>
          <a:xfrm>
            <a:off x="1016886" y="865109"/>
            <a:ext cx="212554" cy="224272"/>
            <a:chOff x="4854075" y="2527625"/>
            <a:chExt cx="56000" cy="59050"/>
          </a:xfrm>
        </p:grpSpPr>
        <p:sp>
          <p:nvSpPr>
            <p:cNvPr id="301" name="Google Shape;301;p3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1"/>
          <p:cNvGrpSpPr/>
          <p:nvPr/>
        </p:nvGrpSpPr>
        <p:grpSpPr>
          <a:xfrm>
            <a:off x="1016886" y="3038922"/>
            <a:ext cx="212554" cy="224272"/>
            <a:chOff x="4854075" y="2527625"/>
            <a:chExt cx="56000" cy="59050"/>
          </a:xfrm>
        </p:grpSpPr>
        <p:sp>
          <p:nvSpPr>
            <p:cNvPr id="304" name="Google Shape;304;p3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1"/>
          <p:cNvGrpSpPr/>
          <p:nvPr/>
        </p:nvGrpSpPr>
        <p:grpSpPr>
          <a:xfrm>
            <a:off x="5020411" y="865109"/>
            <a:ext cx="212554" cy="224272"/>
            <a:chOff x="4854075" y="2527625"/>
            <a:chExt cx="56000" cy="59050"/>
          </a:xfrm>
        </p:grpSpPr>
        <p:sp>
          <p:nvSpPr>
            <p:cNvPr id="307" name="Google Shape;307;p3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31"/>
          <p:cNvGrpSpPr/>
          <p:nvPr/>
        </p:nvGrpSpPr>
        <p:grpSpPr>
          <a:xfrm>
            <a:off x="5020411" y="3038922"/>
            <a:ext cx="212554" cy="224272"/>
            <a:chOff x="4854075" y="2527625"/>
            <a:chExt cx="56000" cy="59050"/>
          </a:xfrm>
        </p:grpSpPr>
        <p:sp>
          <p:nvSpPr>
            <p:cNvPr id="310" name="Google Shape;310;p3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2;p31"/>
          <p:cNvGrpSpPr/>
          <p:nvPr/>
        </p:nvGrpSpPr>
        <p:grpSpPr>
          <a:xfrm>
            <a:off x="-517460" y="-653802"/>
            <a:ext cx="1220933" cy="1220709"/>
            <a:chOff x="1122400" y="1402350"/>
            <a:chExt cx="654375" cy="654150"/>
          </a:xfrm>
        </p:grpSpPr>
        <p:sp>
          <p:nvSpPr>
            <p:cNvPr id="313" name="Google Shape;313;p3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1"/>
          <p:cNvSpPr txBox="1">
            <a:spLocks noGrp="1"/>
          </p:cNvSpPr>
          <p:nvPr>
            <p:ph type="title" idx="6"/>
          </p:nvPr>
        </p:nvSpPr>
        <p:spPr>
          <a:xfrm>
            <a:off x="5385419" y="1235275"/>
            <a:ext cx="319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900">
                <a:solidFill>
                  <a:schemeClr val="lt1"/>
                </a:solidFill>
              </a:rPr>
              <a:t>Metrics and Ratios</a:t>
            </a:r>
            <a:endParaRPr sz="2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9"/>
          <p:cNvSpPr txBox="1">
            <a:spLocks noGrp="1"/>
          </p:cNvSpPr>
          <p:nvPr>
            <p:ph type="title"/>
          </p:nvPr>
        </p:nvSpPr>
        <p:spPr>
          <a:xfrm>
            <a:off x="647050" y="222300"/>
            <a:ext cx="832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solidFill>
                  <a:schemeClr val="lt1"/>
                </a:solidFill>
              </a:rPr>
              <a:t>Metrics, Ratios, Classifiers Early 2020 Returns</a:t>
            </a:r>
            <a:endParaRPr>
              <a:solidFill>
                <a:schemeClr val="lt1"/>
              </a:solidFill>
            </a:endParaRPr>
          </a:p>
        </p:txBody>
      </p:sp>
      <p:grpSp>
        <p:nvGrpSpPr>
          <p:cNvPr id="1049" name="Google Shape;1049;p49"/>
          <p:cNvGrpSpPr/>
          <p:nvPr/>
        </p:nvGrpSpPr>
        <p:grpSpPr>
          <a:xfrm>
            <a:off x="327780" y="4703617"/>
            <a:ext cx="254094" cy="254072"/>
            <a:chOff x="1122400" y="1402350"/>
            <a:chExt cx="654375" cy="654150"/>
          </a:xfrm>
        </p:grpSpPr>
        <p:sp>
          <p:nvSpPr>
            <p:cNvPr id="1050" name="Google Shape;1050;p49"/>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9"/>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9"/>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061" name="Google Shape;1061;p49"/>
          <p:cNvGraphicFramePr/>
          <p:nvPr/>
        </p:nvGraphicFramePr>
        <p:xfrm>
          <a:off x="679863" y="1046950"/>
          <a:ext cx="3000000" cy="3000000"/>
        </p:xfrm>
        <a:graphic>
          <a:graphicData uri="http://schemas.openxmlformats.org/drawingml/2006/table">
            <a:tbl>
              <a:tblPr>
                <a:noFill/>
                <a:tableStyleId>{E2259F3F-2119-4B11-B9A9-ACE96FD03951}</a:tableStyleId>
              </a:tblPr>
              <a:tblGrid>
                <a:gridCol w="2238375">
                  <a:extLst>
                    <a:ext uri="{9D8B030D-6E8A-4147-A177-3AD203B41FA5}">
                      <a16:colId xmlns:a16="http://schemas.microsoft.com/office/drawing/2014/main" val="20000"/>
                    </a:ext>
                  </a:extLst>
                </a:gridCol>
                <a:gridCol w="112395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028700">
                  <a:extLst>
                    <a:ext uri="{9D8B030D-6E8A-4147-A177-3AD203B41FA5}">
                      <a16:colId xmlns:a16="http://schemas.microsoft.com/office/drawing/2014/main" val="20005"/>
                    </a:ext>
                  </a:extLst>
                </a:gridCol>
                <a:gridCol w="981075">
                  <a:extLst>
                    <a:ext uri="{9D8B030D-6E8A-4147-A177-3AD203B41FA5}">
                      <a16:colId xmlns:a16="http://schemas.microsoft.com/office/drawing/2014/main" val="20006"/>
                    </a:ext>
                  </a:extLst>
                </a:gridCol>
              </a:tblGrid>
              <a:tr h="257175">
                <a:tc>
                  <a:txBody>
                    <a:bodyPr/>
                    <a:lstStyle/>
                    <a:p>
                      <a:pPr marL="0" lvl="0" indent="0" algn="l" rtl="0">
                        <a:spcBef>
                          <a:spcPts val="0"/>
                        </a:spcBef>
                        <a:spcAft>
                          <a:spcPts val="0"/>
                        </a:spcAft>
                        <a:buNone/>
                      </a:pPr>
                      <a:endParaRPr b="1"/>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Coef</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Std Err</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P&gt;|t|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[0.025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0.975]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57175">
                <a:tc>
                  <a:txBody>
                    <a:bodyPr/>
                    <a:lstStyle/>
                    <a:p>
                      <a:pPr marL="0" lvl="0" indent="0" algn="ctr" rtl="0">
                        <a:lnSpc>
                          <a:spcPct val="115000"/>
                        </a:lnSpc>
                        <a:spcBef>
                          <a:spcPts val="0"/>
                        </a:spcBef>
                        <a:spcAft>
                          <a:spcPts val="0"/>
                        </a:spcAft>
                        <a:buNone/>
                      </a:pPr>
                      <a:r>
                        <a:rPr lang="id" sz="1050">
                          <a:solidFill>
                            <a:schemeClr val="dk1"/>
                          </a:solidFill>
                        </a:rPr>
                        <a:t>Integrated Telecommunication Services</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0.525300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0.161000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3.255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0.209000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0.842000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57175">
                <a:tc>
                  <a:txBody>
                    <a:bodyPr/>
                    <a:lstStyle/>
                    <a:p>
                      <a:pPr marL="0" lvl="0" indent="0" algn="ctr" rtl="0">
                        <a:lnSpc>
                          <a:spcPct val="115000"/>
                        </a:lnSpc>
                        <a:spcBef>
                          <a:spcPts val="0"/>
                        </a:spcBef>
                        <a:spcAft>
                          <a:spcPts val="0"/>
                        </a:spcAft>
                        <a:buNone/>
                      </a:pPr>
                      <a:r>
                        <a:rPr lang="id" sz="1050">
                          <a:solidFill>
                            <a:schemeClr val="dk1"/>
                          </a:solidFill>
                        </a:rPr>
                        <a:t>bep</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0.477100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0.179000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2.670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0.127000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0.828000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57175">
                <a:tc>
                  <a:txBody>
                    <a:bodyPr/>
                    <a:lstStyle/>
                    <a:p>
                      <a:pPr marL="0" lvl="0" indent="0" algn="ctr" rtl="0">
                        <a:lnSpc>
                          <a:spcPct val="115000"/>
                        </a:lnSpc>
                        <a:spcBef>
                          <a:spcPts val="0"/>
                        </a:spcBef>
                        <a:spcAft>
                          <a:spcPts val="0"/>
                        </a:spcAft>
                        <a:buNone/>
                      </a:pPr>
                      <a:r>
                        <a:rPr lang="id" sz="1050">
                          <a:solidFill>
                            <a:schemeClr val="dk1"/>
                          </a:solidFill>
                        </a:rPr>
                        <a:t>Health Care Distributors</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0.305600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0.088000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3.490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0.134000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0.477000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57175">
                <a:tc>
                  <a:txBody>
                    <a:bodyPr/>
                    <a:lstStyle/>
                    <a:p>
                      <a:pPr marL="0" lvl="0" indent="0" algn="ctr" rtl="0">
                        <a:lnSpc>
                          <a:spcPct val="115000"/>
                        </a:lnSpc>
                        <a:spcBef>
                          <a:spcPts val="0"/>
                        </a:spcBef>
                        <a:spcAft>
                          <a:spcPts val="0"/>
                        </a:spcAft>
                        <a:buNone/>
                      </a:pPr>
                      <a:r>
                        <a:rPr lang="id" sz="1050">
                          <a:solidFill>
                            <a:schemeClr val="dk1"/>
                          </a:solidFill>
                        </a:rPr>
                        <a:t>Food Retail</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0.274200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0.116000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2.358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0.019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0.046000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0.502000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57175">
                <a:tc>
                  <a:txBody>
                    <a:bodyPr/>
                    <a:lstStyle/>
                    <a:p>
                      <a:pPr marL="0" lvl="0" indent="0" algn="ctr" rtl="0">
                        <a:lnSpc>
                          <a:spcPct val="115000"/>
                        </a:lnSpc>
                        <a:spcBef>
                          <a:spcPts val="0"/>
                        </a:spcBef>
                        <a:spcAft>
                          <a:spcPts val="0"/>
                        </a:spcAft>
                        <a:buNone/>
                      </a:pPr>
                      <a:r>
                        <a:rPr lang="id" sz="1050">
                          <a:solidFill>
                            <a:schemeClr val="dk1"/>
                          </a:solidFill>
                        </a:rPr>
                        <a:t>Water Utilities</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0.249500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0.111000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2.243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0.025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0.031000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0.46800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57175">
                <a:tc>
                  <a:txBody>
                    <a:bodyPr/>
                    <a:lstStyle/>
                    <a:p>
                      <a:pPr marL="0" lvl="0" indent="0" algn="ctr" rtl="0">
                        <a:lnSpc>
                          <a:spcPct val="115000"/>
                        </a:lnSpc>
                        <a:spcBef>
                          <a:spcPts val="0"/>
                        </a:spcBef>
                        <a:spcAft>
                          <a:spcPts val="0"/>
                        </a:spcAft>
                        <a:buNone/>
                      </a:pPr>
                      <a:r>
                        <a:rPr lang="id" sz="1050" b="1">
                          <a:solidFill>
                            <a:schemeClr val="dk1"/>
                          </a:solidFill>
                        </a:rPr>
                        <a:t>....</a:t>
                      </a:r>
                      <a:endParaRPr>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id" sz="1050" b="1">
                          <a:solidFill>
                            <a:schemeClr val="dk1"/>
                          </a:solidFill>
                        </a:rPr>
                        <a:t>....</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id" sz="1050" b="1">
                          <a:solidFill>
                            <a:schemeClr val="dk1"/>
                          </a:solidFill>
                        </a:rPr>
                        <a:t>....</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id" sz="1050" b="1">
                          <a:solidFill>
                            <a:schemeClr val="dk1"/>
                          </a:solidFill>
                        </a:rPr>
                        <a:t>....</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id" sz="1050" b="1">
                          <a:solidFill>
                            <a:schemeClr val="dk1"/>
                          </a:solidFill>
                        </a:rPr>
                        <a:t>....</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id" sz="1050" b="1">
                          <a:solidFill>
                            <a:schemeClr val="dk1"/>
                          </a:solidFill>
                        </a:rPr>
                        <a:t>....</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id" sz="1050" b="1">
                          <a:solidFill>
                            <a:schemeClr val="dk1"/>
                          </a:solidFill>
                        </a:rPr>
                        <a:t>....</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57175">
                <a:tc>
                  <a:txBody>
                    <a:bodyPr/>
                    <a:lstStyle/>
                    <a:p>
                      <a:pPr marL="0" lvl="0" indent="0" algn="ctr" rtl="0">
                        <a:lnSpc>
                          <a:spcPct val="115000"/>
                        </a:lnSpc>
                        <a:spcBef>
                          <a:spcPts val="0"/>
                        </a:spcBef>
                        <a:spcAft>
                          <a:spcPts val="0"/>
                        </a:spcAft>
                        <a:buNone/>
                      </a:pPr>
                      <a:r>
                        <a:rPr lang="id" sz="1050">
                          <a:solidFill>
                            <a:schemeClr val="dk1"/>
                          </a:solidFill>
                        </a:rPr>
                        <a:t>Oil &amp; Gas Equipment &amp; Services</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-0.311700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0.070000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-4.445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-0.449000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-0.174000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57175">
                <a:tc>
                  <a:txBody>
                    <a:bodyPr/>
                    <a:lstStyle/>
                    <a:p>
                      <a:pPr marL="0" lvl="0" indent="0" algn="ctr" rtl="0">
                        <a:lnSpc>
                          <a:spcPct val="115000"/>
                        </a:lnSpc>
                        <a:spcBef>
                          <a:spcPts val="0"/>
                        </a:spcBef>
                        <a:spcAft>
                          <a:spcPts val="0"/>
                        </a:spcAft>
                        <a:buNone/>
                      </a:pPr>
                      <a:r>
                        <a:rPr lang="id" sz="1050">
                          <a:solidFill>
                            <a:schemeClr val="dk1"/>
                          </a:solidFill>
                        </a:rPr>
                        <a:t>Oil &amp; Gas Exploration &amp; Production</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-0.347400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0.076000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-4.569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-0.497000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-0.198000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257175">
                <a:tc>
                  <a:txBody>
                    <a:bodyPr/>
                    <a:lstStyle/>
                    <a:p>
                      <a:pPr marL="0" lvl="0" indent="0" algn="ctr" rtl="0">
                        <a:lnSpc>
                          <a:spcPct val="115000"/>
                        </a:lnSpc>
                        <a:spcBef>
                          <a:spcPts val="0"/>
                        </a:spcBef>
                        <a:spcAft>
                          <a:spcPts val="0"/>
                        </a:spcAft>
                        <a:buNone/>
                      </a:pPr>
                      <a:r>
                        <a:rPr lang="id" sz="1050">
                          <a:solidFill>
                            <a:schemeClr val="dk1"/>
                          </a:solidFill>
                        </a:rPr>
                        <a:t>roa</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-0.365800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0.168000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-2.181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0.029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-0.695000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-0.037000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257175">
                <a:tc>
                  <a:txBody>
                    <a:bodyPr/>
                    <a:lstStyle/>
                    <a:p>
                      <a:pPr marL="0" lvl="0" indent="0" algn="ctr" rtl="0">
                        <a:lnSpc>
                          <a:spcPct val="115000"/>
                        </a:lnSpc>
                        <a:spcBef>
                          <a:spcPts val="0"/>
                        </a:spcBef>
                        <a:spcAft>
                          <a:spcPts val="0"/>
                        </a:spcAft>
                        <a:buNone/>
                      </a:pPr>
                      <a:r>
                        <a:rPr lang="id" sz="1050">
                          <a:solidFill>
                            <a:schemeClr val="dk1"/>
                          </a:solidFill>
                        </a:rPr>
                        <a:t>Oil &amp; Gas Drilling</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-0.466100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0.170000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-2.748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-0.799000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-0.133000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r h="257175">
                <a:tc>
                  <a:txBody>
                    <a:bodyPr/>
                    <a:lstStyle/>
                    <a:p>
                      <a:pPr marL="0" lvl="0" indent="0" algn="ctr" rtl="0">
                        <a:lnSpc>
                          <a:spcPct val="115000"/>
                        </a:lnSpc>
                        <a:spcBef>
                          <a:spcPts val="0"/>
                        </a:spcBef>
                        <a:spcAft>
                          <a:spcPts val="0"/>
                        </a:spcAft>
                        <a:buNone/>
                      </a:pPr>
                      <a:r>
                        <a:rPr lang="id" sz="1050">
                          <a:solidFill>
                            <a:schemeClr val="dk1"/>
                          </a:solidFill>
                        </a:rPr>
                        <a:t>ebit_price</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-0.671600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0.176000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-3.806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-1.018000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-0.325000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bl>
          </a:graphicData>
        </a:graphic>
      </p:graphicFrame>
      <p:sp>
        <p:nvSpPr>
          <p:cNvPr id="1062" name="Google Shape;1062;p49"/>
          <p:cNvSpPr txBox="1">
            <a:spLocks noGrp="1"/>
          </p:cNvSpPr>
          <p:nvPr>
            <p:ph type="title"/>
          </p:nvPr>
        </p:nvSpPr>
        <p:spPr>
          <a:xfrm>
            <a:off x="2551500" y="4427400"/>
            <a:ext cx="404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800">
                <a:solidFill>
                  <a:schemeClr val="dk1"/>
                </a:solidFill>
              </a:rPr>
              <a:t>Adj R^2: </a:t>
            </a:r>
            <a:r>
              <a:rPr lang="id">
                <a:solidFill>
                  <a:schemeClr val="dk1"/>
                </a:solidFill>
              </a:rPr>
              <a:t>0.218</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50"/>
          <p:cNvSpPr txBox="1">
            <a:spLocks noGrp="1"/>
          </p:cNvSpPr>
          <p:nvPr>
            <p:ph type="title"/>
          </p:nvPr>
        </p:nvSpPr>
        <p:spPr>
          <a:xfrm>
            <a:off x="647050" y="222300"/>
            <a:ext cx="832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solidFill>
                  <a:schemeClr val="lt1"/>
                </a:solidFill>
              </a:rPr>
              <a:t>Metrics, Ratios, Classifiers Late 2020 Returns</a:t>
            </a:r>
            <a:endParaRPr>
              <a:solidFill>
                <a:schemeClr val="lt1"/>
              </a:solidFill>
            </a:endParaRPr>
          </a:p>
        </p:txBody>
      </p:sp>
      <p:grpSp>
        <p:nvGrpSpPr>
          <p:cNvPr id="1068" name="Google Shape;1068;p50"/>
          <p:cNvGrpSpPr/>
          <p:nvPr/>
        </p:nvGrpSpPr>
        <p:grpSpPr>
          <a:xfrm>
            <a:off x="327780" y="4703617"/>
            <a:ext cx="254094" cy="254072"/>
            <a:chOff x="1122400" y="1402350"/>
            <a:chExt cx="654375" cy="654150"/>
          </a:xfrm>
        </p:grpSpPr>
        <p:sp>
          <p:nvSpPr>
            <p:cNvPr id="1069" name="Google Shape;1069;p50"/>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0"/>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080" name="Google Shape;1080;p50"/>
          <p:cNvGraphicFramePr/>
          <p:nvPr/>
        </p:nvGraphicFramePr>
        <p:xfrm>
          <a:off x="353609" y="868703"/>
          <a:ext cx="3000000" cy="3000000"/>
        </p:xfrm>
        <a:graphic>
          <a:graphicData uri="http://schemas.openxmlformats.org/drawingml/2006/table">
            <a:tbl>
              <a:tblPr>
                <a:noFill/>
                <a:tableStyleId>{E2259F3F-2119-4B11-B9A9-ACE96FD03951}</a:tableStyleId>
              </a:tblPr>
              <a:tblGrid>
                <a:gridCol w="2590475">
                  <a:extLst>
                    <a:ext uri="{9D8B030D-6E8A-4147-A177-3AD203B41FA5}">
                      <a16:colId xmlns:a16="http://schemas.microsoft.com/office/drawing/2014/main" val="20000"/>
                    </a:ext>
                  </a:extLst>
                </a:gridCol>
                <a:gridCol w="1123950">
                  <a:extLst>
                    <a:ext uri="{9D8B030D-6E8A-4147-A177-3AD203B41FA5}">
                      <a16:colId xmlns:a16="http://schemas.microsoft.com/office/drawing/2014/main" val="20001"/>
                    </a:ext>
                  </a:extLst>
                </a:gridCol>
                <a:gridCol w="1225225">
                  <a:extLst>
                    <a:ext uri="{9D8B030D-6E8A-4147-A177-3AD203B41FA5}">
                      <a16:colId xmlns:a16="http://schemas.microsoft.com/office/drawing/2014/main" val="20002"/>
                    </a:ext>
                  </a:extLst>
                </a:gridCol>
                <a:gridCol w="632150">
                  <a:extLst>
                    <a:ext uri="{9D8B030D-6E8A-4147-A177-3AD203B41FA5}">
                      <a16:colId xmlns:a16="http://schemas.microsoft.com/office/drawing/2014/main" val="20003"/>
                    </a:ext>
                  </a:extLst>
                </a:gridCol>
                <a:gridCol w="628075">
                  <a:extLst>
                    <a:ext uri="{9D8B030D-6E8A-4147-A177-3AD203B41FA5}">
                      <a16:colId xmlns:a16="http://schemas.microsoft.com/office/drawing/2014/main" val="20004"/>
                    </a:ext>
                  </a:extLst>
                </a:gridCol>
                <a:gridCol w="1196700">
                  <a:extLst>
                    <a:ext uri="{9D8B030D-6E8A-4147-A177-3AD203B41FA5}">
                      <a16:colId xmlns:a16="http://schemas.microsoft.com/office/drawing/2014/main" val="20005"/>
                    </a:ext>
                  </a:extLst>
                </a:gridCol>
                <a:gridCol w="1135325">
                  <a:extLst>
                    <a:ext uri="{9D8B030D-6E8A-4147-A177-3AD203B41FA5}">
                      <a16:colId xmlns:a16="http://schemas.microsoft.com/office/drawing/2014/main" val="20006"/>
                    </a:ext>
                  </a:extLst>
                </a:gridCol>
              </a:tblGrid>
              <a:tr h="269475">
                <a:tc>
                  <a:txBody>
                    <a:bodyPr/>
                    <a:lstStyle/>
                    <a:p>
                      <a:pPr marL="0" lvl="0" indent="0" algn="l" rtl="0">
                        <a:spcBef>
                          <a:spcPts val="0"/>
                        </a:spcBef>
                        <a:spcAft>
                          <a:spcPts val="0"/>
                        </a:spcAft>
                        <a:buNone/>
                      </a:pPr>
                      <a:endParaRPr b="1"/>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Coef</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Std Err</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P&gt;|t|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[0.025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0.975]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96900">
                <a:tc>
                  <a:txBody>
                    <a:bodyPr/>
                    <a:lstStyle/>
                    <a:p>
                      <a:pPr marL="0" lvl="0" indent="0" algn="ctr" rtl="0">
                        <a:lnSpc>
                          <a:spcPct val="115000"/>
                        </a:lnSpc>
                        <a:spcBef>
                          <a:spcPts val="0"/>
                        </a:spcBef>
                        <a:spcAft>
                          <a:spcPts val="0"/>
                        </a:spcAft>
                        <a:buNone/>
                      </a:pPr>
                      <a:r>
                        <a:rPr lang="id" sz="1050">
                          <a:solidFill>
                            <a:schemeClr val="dk1"/>
                          </a:solidFill>
                        </a:rPr>
                        <a:t>Housewares &amp; Specialties</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5.928100e+00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6.010000e-01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9.872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4.750000e+00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7.106000e+00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96900">
                <a:tc>
                  <a:txBody>
                    <a:bodyPr/>
                    <a:lstStyle/>
                    <a:p>
                      <a:pPr marL="0" lvl="0" indent="0" algn="ctr" rtl="0">
                        <a:lnSpc>
                          <a:spcPct val="115000"/>
                        </a:lnSpc>
                        <a:spcBef>
                          <a:spcPts val="0"/>
                        </a:spcBef>
                        <a:spcAft>
                          <a:spcPts val="0"/>
                        </a:spcAft>
                        <a:buNone/>
                      </a:pPr>
                      <a:r>
                        <a:rPr lang="id" sz="1050">
                          <a:solidFill>
                            <a:schemeClr val="dk1"/>
                          </a:solidFill>
                        </a:rPr>
                        <a:t>Automobile Manufacturers</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3.472900e+00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5.460000e-01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6.362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2.402000e+00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4.544000e+00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96900">
                <a:tc>
                  <a:txBody>
                    <a:bodyPr/>
                    <a:lstStyle/>
                    <a:p>
                      <a:pPr marL="0" lvl="0" indent="0" algn="ctr" rtl="0">
                        <a:lnSpc>
                          <a:spcPct val="115000"/>
                        </a:lnSpc>
                        <a:spcBef>
                          <a:spcPts val="0"/>
                        </a:spcBef>
                        <a:spcAft>
                          <a:spcPts val="0"/>
                        </a:spcAft>
                        <a:buNone/>
                      </a:pPr>
                      <a:r>
                        <a:rPr lang="id" sz="1050">
                          <a:solidFill>
                            <a:schemeClr val="dk1"/>
                          </a:solidFill>
                        </a:rPr>
                        <a:t>Home Improvement Retail</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3.066200e+00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5.620000e-01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5.457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1.964000e+00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4.168000e+00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96900">
                <a:tc>
                  <a:txBody>
                    <a:bodyPr/>
                    <a:lstStyle/>
                    <a:p>
                      <a:pPr marL="0" lvl="0" indent="0" algn="ctr" rtl="0">
                        <a:lnSpc>
                          <a:spcPct val="115000"/>
                        </a:lnSpc>
                        <a:spcBef>
                          <a:spcPts val="0"/>
                        </a:spcBef>
                        <a:spcAft>
                          <a:spcPts val="0"/>
                        </a:spcAft>
                        <a:buNone/>
                      </a:pPr>
                      <a:r>
                        <a:rPr lang="id" sz="1050">
                          <a:solidFill>
                            <a:schemeClr val="dk1"/>
                          </a:solidFill>
                        </a:rPr>
                        <a:t>Life &amp; Health Insurance</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2.370900e+00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1.030000e+00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2.302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0.021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3.510000e-01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4.391000e+00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96900">
                <a:tc>
                  <a:txBody>
                    <a:bodyPr/>
                    <a:lstStyle/>
                    <a:p>
                      <a:pPr marL="0" lvl="0" indent="0" algn="ctr" rtl="0">
                        <a:lnSpc>
                          <a:spcPct val="115000"/>
                        </a:lnSpc>
                        <a:spcBef>
                          <a:spcPts val="0"/>
                        </a:spcBef>
                        <a:spcAft>
                          <a:spcPts val="0"/>
                        </a:spcAft>
                        <a:buNone/>
                      </a:pPr>
                      <a:r>
                        <a:rPr lang="id" sz="1050">
                          <a:solidFill>
                            <a:schemeClr val="dk1"/>
                          </a:solidFill>
                        </a:rPr>
                        <a:t>ebitda_price</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1.740300e+00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4.390000e-01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3.969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8.800000e-01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2.600000e+00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39350">
                <a:tc>
                  <a:txBody>
                    <a:bodyPr/>
                    <a:lstStyle/>
                    <a:p>
                      <a:pPr marL="0" lvl="0" indent="0" algn="ctr" rtl="0">
                        <a:lnSpc>
                          <a:spcPct val="115000"/>
                        </a:lnSpc>
                        <a:spcBef>
                          <a:spcPts val="0"/>
                        </a:spcBef>
                        <a:spcAft>
                          <a:spcPts val="0"/>
                        </a:spcAft>
                        <a:buNone/>
                      </a:pPr>
                      <a:r>
                        <a:rPr lang="id" sz="1050" b="1">
                          <a:solidFill>
                            <a:schemeClr val="dk1"/>
                          </a:solidFill>
                        </a:rPr>
                        <a:t>...</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96900">
                <a:tc>
                  <a:txBody>
                    <a:bodyPr/>
                    <a:lstStyle/>
                    <a:p>
                      <a:pPr marL="0" lvl="0" indent="0" algn="ctr" rtl="0">
                        <a:lnSpc>
                          <a:spcPct val="115000"/>
                        </a:lnSpc>
                        <a:spcBef>
                          <a:spcPts val="0"/>
                        </a:spcBef>
                        <a:spcAft>
                          <a:spcPts val="0"/>
                        </a:spcAft>
                        <a:buNone/>
                      </a:pPr>
                      <a:r>
                        <a:rPr lang="id" sz="1050">
                          <a:solidFill>
                            <a:schemeClr val="dk1"/>
                          </a:solidFill>
                        </a:rPr>
                        <a:t>Commercial Printing</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-9.262000e-01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4.670000e-01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-1.984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0.047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-1.842000e+00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-1.000000e-02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96900">
                <a:tc>
                  <a:txBody>
                    <a:bodyPr/>
                    <a:lstStyle/>
                    <a:p>
                      <a:pPr marL="0" lvl="0" indent="0" algn="ctr" rtl="0">
                        <a:lnSpc>
                          <a:spcPct val="115000"/>
                        </a:lnSpc>
                        <a:spcBef>
                          <a:spcPts val="0"/>
                        </a:spcBef>
                        <a:spcAft>
                          <a:spcPts val="0"/>
                        </a:spcAft>
                        <a:buNone/>
                      </a:pPr>
                      <a:r>
                        <a:rPr lang="id" sz="1050">
                          <a:solidFill>
                            <a:schemeClr val="dk1"/>
                          </a:solidFill>
                        </a:rPr>
                        <a:t>Gas Utilities</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-9.668000e-01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3.430000e-01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-2.818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-1.640000e+00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-2.940000e-01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296900">
                <a:tc>
                  <a:txBody>
                    <a:bodyPr/>
                    <a:lstStyle/>
                    <a:p>
                      <a:pPr marL="0" lvl="0" indent="0" algn="ctr" rtl="0">
                        <a:lnSpc>
                          <a:spcPct val="115000"/>
                        </a:lnSpc>
                        <a:spcBef>
                          <a:spcPts val="0"/>
                        </a:spcBef>
                        <a:spcAft>
                          <a:spcPts val="0"/>
                        </a:spcAft>
                        <a:buNone/>
                      </a:pPr>
                      <a:r>
                        <a:rPr lang="id" sz="1050">
                          <a:solidFill>
                            <a:schemeClr val="dk1"/>
                          </a:solidFill>
                        </a:rPr>
                        <a:t>bep</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-1.550600e+00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5.840000e-01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-2.654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-2.697000e+00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-4.040000e-01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25175">
                <a:tc>
                  <a:txBody>
                    <a:bodyPr/>
                    <a:lstStyle/>
                    <a:p>
                      <a:pPr marL="0" lvl="0" indent="0" algn="ctr" rtl="0">
                        <a:lnSpc>
                          <a:spcPct val="115000"/>
                        </a:lnSpc>
                        <a:spcBef>
                          <a:spcPts val="0"/>
                        </a:spcBef>
                        <a:spcAft>
                          <a:spcPts val="0"/>
                        </a:spcAft>
                        <a:buNone/>
                      </a:pPr>
                      <a:r>
                        <a:rPr lang="id" sz="1050">
                          <a:solidFill>
                            <a:schemeClr val="dk1"/>
                          </a:solidFill>
                        </a:rPr>
                        <a:t>Integrated Telecommunication Services</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-1.572600e+00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5.280000e-01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-2.980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-2.608000e+00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-5.370000e-01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r h="239350">
                <a:tc>
                  <a:txBody>
                    <a:bodyPr/>
                    <a:lstStyle/>
                    <a:p>
                      <a:pPr marL="0" lvl="0" indent="0" algn="ctr" rtl="0">
                        <a:lnSpc>
                          <a:spcPct val="115000"/>
                        </a:lnSpc>
                        <a:spcBef>
                          <a:spcPts val="0"/>
                        </a:spcBef>
                        <a:spcAft>
                          <a:spcPts val="0"/>
                        </a:spcAft>
                        <a:buNone/>
                      </a:pPr>
                      <a:r>
                        <a:rPr lang="id" sz="1050">
                          <a:solidFill>
                            <a:schemeClr val="dk1"/>
                          </a:solidFill>
                        </a:rPr>
                        <a:t>ebit_price</a:t>
                      </a:r>
                      <a:endParaRPr sz="1050">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-2.575600e+00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5.770000e-01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-4.464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-3.707000e+00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-1.444000e+00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bl>
          </a:graphicData>
        </a:graphic>
      </p:graphicFrame>
      <p:sp>
        <p:nvSpPr>
          <p:cNvPr id="1081" name="Google Shape;1081;p50"/>
          <p:cNvSpPr txBox="1">
            <a:spLocks noGrp="1"/>
          </p:cNvSpPr>
          <p:nvPr>
            <p:ph type="title"/>
          </p:nvPr>
        </p:nvSpPr>
        <p:spPr>
          <a:xfrm>
            <a:off x="2551500" y="4427400"/>
            <a:ext cx="404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800">
                <a:solidFill>
                  <a:schemeClr val="dk1"/>
                </a:solidFill>
              </a:rPr>
              <a:t>Adj R^2: </a:t>
            </a:r>
            <a:r>
              <a:rPr lang="id">
                <a:solidFill>
                  <a:schemeClr val="dk1"/>
                </a:solidFill>
              </a:rPr>
              <a:t>0.258</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51"/>
          <p:cNvSpPr txBox="1"/>
          <p:nvPr/>
        </p:nvSpPr>
        <p:spPr>
          <a:xfrm>
            <a:off x="4882375" y="3662750"/>
            <a:ext cx="3322500" cy="15855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000000"/>
              </a:buClr>
              <a:buSzPts val="1300"/>
              <a:buFont typeface="Arial"/>
              <a:buChar char="●"/>
            </a:pPr>
            <a:r>
              <a:rPr lang="id" sz="1300"/>
              <a:t>Commercial Printing</a:t>
            </a:r>
            <a:endParaRPr sz="1300"/>
          </a:p>
          <a:p>
            <a:pPr marL="457200" lvl="0" indent="-311150" algn="l" rtl="0">
              <a:spcBef>
                <a:spcPts val="0"/>
              </a:spcBef>
              <a:spcAft>
                <a:spcPts val="0"/>
              </a:spcAft>
              <a:buClr>
                <a:srgbClr val="000000"/>
              </a:buClr>
              <a:buSzPts val="1300"/>
              <a:buFont typeface="Arial"/>
              <a:buChar char="●"/>
            </a:pPr>
            <a:r>
              <a:rPr lang="id" sz="1300"/>
              <a:t>Gas Utilities</a:t>
            </a:r>
            <a:endParaRPr sz="1300"/>
          </a:p>
          <a:p>
            <a:pPr marL="457200" lvl="0" indent="-311150" algn="l" rtl="0">
              <a:spcBef>
                <a:spcPts val="0"/>
              </a:spcBef>
              <a:spcAft>
                <a:spcPts val="0"/>
              </a:spcAft>
              <a:buClr>
                <a:srgbClr val="000000"/>
              </a:buClr>
              <a:buSzPts val="1300"/>
              <a:buFont typeface="Arial"/>
              <a:buChar char="●"/>
            </a:pPr>
            <a:r>
              <a:rPr lang="id" sz="1300"/>
              <a:t>Basic Earning Power</a:t>
            </a:r>
            <a:endParaRPr sz="1300"/>
          </a:p>
          <a:p>
            <a:pPr marL="457200" lvl="0" indent="-311150" algn="l" rtl="0">
              <a:spcBef>
                <a:spcPts val="0"/>
              </a:spcBef>
              <a:spcAft>
                <a:spcPts val="0"/>
              </a:spcAft>
              <a:buClr>
                <a:srgbClr val="000000"/>
              </a:buClr>
              <a:buSzPts val="1300"/>
              <a:buFont typeface="Arial"/>
              <a:buChar char="●"/>
            </a:pPr>
            <a:r>
              <a:rPr lang="id" sz="1300"/>
              <a:t>Integrated Telecommunication Services</a:t>
            </a:r>
            <a:endParaRPr sz="1300"/>
          </a:p>
          <a:p>
            <a:pPr marL="457200" lvl="0" indent="-311150" algn="l" rtl="0">
              <a:spcBef>
                <a:spcPts val="0"/>
              </a:spcBef>
              <a:spcAft>
                <a:spcPts val="0"/>
              </a:spcAft>
              <a:buClr>
                <a:srgbClr val="000000"/>
              </a:buClr>
              <a:buSzPts val="1300"/>
              <a:buFont typeface="Arial"/>
              <a:buChar char="●"/>
            </a:pPr>
            <a:r>
              <a:rPr lang="id" sz="1300"/>
              <a:t>EBIT to Price</a:t>
            </a:r>
            <a:endParaRPr sz="1300"/>
          </a:p>
          <a:p>
            <a:pPr marL="0" lvl="0" indent="0" algn="l" rtl="0">
              <a:spcBef>
                <a:spcPts val="0"/>
              </a:spcBef>
              <a:spcAft>
                <a:spcPts val="0"/>
              </a:spcAft>
              <a:buNone/>
            </a:pPr>
            <a:endParaRPr sz="1300"/>
          </a:p>
        </p:txBody>
      </p:sp>
      <p:sp>
        <p:nvSpPr>
          <p:cNvPr id="1087" name="Google Shape;1087;p51"/>
          <p:cNvSpPr txBox="1">
            <a:spLocks noGrp="1"/>
          </p:cNvSpPr>
          <p:nvPr>
            <p:ph type="title"/>
          </p:nvPr>
        </p:nvSpPr>
        <p:spPr>
          <a:xfrm>
            <a:off x="779675" y="9165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2020 Metric Returns </a:t>
            </a:r>
            <a:endParaRPr/>
          </a:p>
        </p:txBody>
      </p:sp>
      <p:grpSp>
        <p:nvGrpSpPr>
          <p:cNvPr id="1088" name="Google Shape;1088;p51"/>
          <p:cNvGrpSpPr/>
          <p:nvPr/>
        </p:nvGrpSpPr>
        <p:grpSpPr>
          <a:xfrm>
            <a:off x="46547" y="87571"/>
            <a:ext cx="557855" cy="557663"/>
            <a:chOff x="1122400" y="1402350"/>
            <a:chExt cx="654375" cy="654150"/>
          </a:xfrm>
        </p:grpSpPr>
        <p:sp>
          <p:nvSpPr>
            <p:cNvPr id="1089" name="Google Shape;1089;p5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51"/>
          <p:cNvGrpSpPr/>
          <p:nvPr/>
        </p:nvGrpSpPr>
        <p:grpSpPr>
          <a:xfrm>
            <a:off x="8539497" y="4424796"/>
            <a:ext cx="557855" cy="557663"/>
            <a:chOff x="1122400" y="1402350"/>
            <a:chExt cx="654375" cy="654150"/>
          </a:xfrm>
        </p:grpSpPr>
        <p:sp>
          <p:nvSpPr>
            <p:cNvPr id="1101" name="Google Shape;1101;p51"/>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1"/>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1"/>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1"/>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1"/>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1"/>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1"/>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1"/>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1"/>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1"/>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1"/>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 name="Google Shape;1112;p51"/>
          <p:cNvSpPr txBox="1">
            <a:spLocks noGrp="1"/>
          </p:cNvSpPr>
          <p:nvPr>
            <p:ph type="subTitle" idx="1"/>
          </p:nvPr>
        </p:nvSpPr>
        <p:spPr>
          <a:xfrm>
            <a:off x="769500" y="1799125"/>
            <a:ext cx="3533700" cy="12666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Integrated Telecommunication Services</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Basic Earning Power</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Health Care Distributors</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Food Retail</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Water Utilities</a:t>
            </a:r>
            <a:endParaRPr sz="1300">
              <a:solidFill>
                <a:srgbClr val="000000"/>
              </a:solidFill>
              <a:latin typeface="Arial"/>
              <a:ea typeface="Arial"/>
              <a:cs typeface="Arial"/>
              <a:sym typeface="Arial"/>
            </a:endParaRPr>
          </a:p>
        </p:txBody>
      </p:sp>
      <p:sp>
        <p:nvSpPr>
          <p:cNvPr id="1113" name="Google Shape;1113;p51"/>
          <p:cNvSpPr txBox="1">
            <a:spLocks noGrp="1"/>
          </p:cNvSpPr>
          <p:nvPr>
            <p:ph type="title" idx="3"/>
          </p:nvPr>
        </p:nvSpPr>
        <p:spPr>
          <a:xfrm>
            <a:off x="395400" y="1226425"/>
            <a:ext cx="428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600">
                <a:solidFill>
                  <a:schemeClr val="dk1"/>
                </a:solidFill>
              </a:rPr>
              <a:t>Top 5 Variables</a:t>
            </a:r>
            <a:endParaRPr sz="2600">
              <a:solidFill>
                <a:schemeClr val="dk1"/>
              </a:solidFill>
            </a:endParaRPr>
          </a:p>
        </p:txBody>
      </p:sp>
      <p:sp>
        <p:nvSpPr>
          <p:cNvPr id="1114" name="Google Shape;1114;p51"/>
          <p:cNvSpPr txBox="1"/>
          <p:nvPr/>
        </p:nvSpPr>
        <p:spPr>
          <a:xfrm>
            <a:off x="4752175" y="3077750"/>
            <a:ext cx="3582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2600">
                <a:solidFill>
                  <a:schemeClr val="dk1"/>
                </a:solidFill>
                <a:latin typeface="Oswald Regular"/>
                <a:ea typeface="Oswald Regular"/>
                <a:cs typeface="Oswald Regular"/>
                <a:sym typeface="Oswald Regular"/>
              </a:rPr>
              <a:t>Bottom 5 Variables</a:t>
            </a:r>
            <a:endParaRPr sz="2600">
              <a:solidFill>
                <a:schemeClr val="dk1"/>
              </a:solidFill>
              <a:latin typeface="Oswald Regular"/>
              <a:ea typeface="Oswald Regular"/>
              <a:cs typeface="Oswald Regular"/>
              <a:sym typeface="Oswald Regular"/>
            </a:endParaRPr>
          </a:p>
        </p:txBody>
      </p:sp>
      <p:sp>
        <p:nvSpPr>
          <p:cNvPr id="1115" name="Google Shape;1115;p51"/>
          <p:cNvSpPr txBox="1">
            <a:spLocks noGrp="1"/>
          </p:cNvSpPr>
          <p:nvPr>
            <p:ph type="subTitle" idx="1"/>
          </p:nvPr>
        </p:nvSpPr>
        <p:spPr>
          <a:xfrm>
            <a:off x="769500" y="3638425"/>
            <a:ext cx="3533700" cy="12666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Equipment &amp; Services</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Exploration &amp; Production</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Return on Asset</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Oil &amp; Gas Drilling</a:t>
            </a:r>
            <a:endParaRPr sz="1300">
              <a:solidFill>
                <a:srgbClr val="000000"/>
              </a:solidFill>
              <a:latin typeface="Arial"/>
              <a:ea typeface="Arial"/>
              <a:cs typeface="Arial"/>
              <a:sym typeface="Arial"/>
            </a:endParaRPr>
          </a:p>
          <a:p>
            <a:pPr marL="457200" lvl="0" indent="-311150" algn="l" rtl="0">
              <a:lnSpc>
                <a:spcPct val="100000"/>
              </a:lnSpc>
              <a:spcBef>
                <a:spcPts val="0"/>
              </a:spcBef>
              <a:spcAft>
                <a:spcPts val="0"/>
              </a:spcAft>
              <a:buClr>
                <a:srgbClr val="000000"/>
              </a:buClr>
              <a:buSzPts val="1300"/>
              <a:buFont typeface="Arial"/>
              <a:buChar char="●"/>
            </a:pPr>
            <a:r>
              <a:rPr lang="id" sz="1300">
                <a:solidFill>
                  <a:srgbClr val="000000"/>
                </a:solidFill>
                <a:latin typeface="Arial"/>
                <a:ea typeface="Arial"/>
                <a:cs typeface="Arial"/>
                <a:sym typeface="Arial"/>
              </a:rPr>
              <a:t>EBIT to Price</a:t>
            </a:r>
            <a:endParaRPr sz="1300">
              <a:solidFill>
                <a:srgbClr val="000000"/>
              </a:solidFill>
              <a:latin typeface="Arial"/>
              <a:ea typeface="Arial"/>
              <a:cs typeface="Arial"/>
              <a:sym typeface="Arial"/>
            </a:endParaRPr>
          </a:p>
        </p:txBody>
      </p:sp>
      <p:sp>
        <p:nvSpPr>
          <p:cNvPr id="1116" name="Google Shape;1116;p51"/>
          <p:cNvSpPr txBox="1">
            <a:spLocks noGrp="1"/>
          </p:cNvSpPr>
          <p:nvPr>
            <p:ph type="title" idx="3"/>
          </p:nvPr>
        </p:nvSpPr>
        <p:spPr>
          <a:xfrm>
            <a:off x="919650" y="3065725"/>
            <a:ext cx="323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600">
                <a:solidFill>
                  <a:schemeClr val="dk1"/>
                </a:solidFill>
              </a:rPr>
              <a:t>Bottom 5 Variables</a:t>
            </a:r>
            <a:endParaRPr sz="2600">
              <a:solidFill>
                <a:schemeClr val="dk1"/>
              </a:solidFill>
            </a:endParaRPr>
          </a:p>
        </p:txBody>
      </p:sp>
      <p:sp>
        <p:nvSpPr>
          <p:cNvPr id="1117" name="Google Shape;1117;p51"/>
          <p:cNvSpPr txBox="1"/>
          <p:nvPr/>
        </p:nvSpPr>
        <p:spPr>
          <a:xfrm>
            <a:off x="4882375" y="1799125"/>
            <a:ext cx="3322500" cy="1185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000000"/>
              </a:buClr>
              <a:buSzPts val="1300"/>
              <a:buFont typeface="Arial"/>
              <a:buChar char="●"/>
            </a:pPr>
            <a:r>
              <a:rPr lang="id" sz="1300"/>
              <a:t>Housewares &amp; Specialties</a:t>
            </a:r>
            <a:endParaRPr sz="1300"/>
          </a:p>
          <a:p>
            <a:pPr marL="457200" lvl="0" indent="-311150" algn="l" rtl="0">
              <a:spcBef>
                <a:spcPts val="0"/>
              </a:spcBef>
              <a:spcAft>
                <a:spcPts val="0"/>
              </a:spcAft>
              <a:buClr>
                <a:srgbClr val="000000"/>
              </a:buClr>
              <a:buSzPts val="1300"/>
              <a:buFont typeface="Arial"/>
              <a:buChar char="●"/>
            </a:pPr>
            <a:r>
              <a:rPr lang="id" sz="1300"/>
              <a:t>Automobile Manufacturers</a:t>
            </a:r>
            <a:endParaRPr sz="1300"/>
          </a:p>
          <a:p>
            <a:pPr marL="457200" lvl="0" indent="-311150" algn="l" rtl="0">
              <a:spcBef>
                <a:spcPts val="0"/>
              </a:spcBef>
              <a:spcAft>
                <a:spcPts val="0"/>
              </a:spcAft>
              <a:buClr>
                <a:srgbClr val="000000"/>
              </a:buClr>
              <a:buSzPts val="1300"/>
              <a:buFont typeface="Arial"/>
              <a:buChar char="●"/>
            </a:pPr>
            <a:r>
              <a:rPr lang="id" sz="1300"/>
              <a:t>Home Improvement Retail</a:t>
            </a:r>
            <a:endParaRPr sz="1300"/>
          </a:p>
          <a:p>
            <a:pPr marL="457200" lvl="0" indent="-311150" algn="l" rtl="0">
              <a:spcBef>
                <a:spcPts val="0"/>
              </a:spcBef>
              <a:spcAft>
                <a:spcPts val="0"/>
              </a:spcAft>
              <a:buClr>
                <a:srgbClr val="000000"/>
              </a:buClr>
              <a:buSzPts val="1300"/>
              <a:buFont typeface="Arial"/>
              <a:buChar char="●"/>
            </a:pPr>
            <a:r>
              <a:rPr lang="id" sz="1300"/>
              <a:t>Life &amp; Health Insurance</a:t>
            </a:r>
            <a:endParaRPr sz="1300"/>
          </a:p>
          <a:p>
            <a:pPr marL="457200" lvl="0" indent="-311150" algn="l" rtl="0">
              <a:spcBef>
                <a:spcPts val="0"/>
              </a:spcBef>
              <a:spcAft>
                <a:spcPts val="0"/>
              </a:spcAft>
              <a:buClr>
                <a:srgbClr val="000000"/>
              </a:buClr>
              <a:buSzPts val="1300"/>
              <a:buFont typeface="Arial"/>
              <a:buChar char="●"/>
            </a:pPr>
            <a:r>
              <a:rPr lang="id" sz="1300"/>
              <a:t>EBITDA to Price</a:t>
            </a:r>
            <a:endParaRPr sz="1300"/>
          </a:p>
        </p:txBody>
      </p:sp>
      <p:sp>
        <p:nvSpPr>
          <p:cNvPr id="1118" name="Google Shape;1118;p51"/>
          <p:cNvSpPr txBox="1">
            <a:spLocks noGrp="1"/>
          </p:cNvSpPr>
          <p:nvPr>
            <p:ph type="title"/>
          </p:nvPr>
        </p:nvSpPr>
        <p:spPr>
          <a:xfrm>
            <a:off x="1142000" y="653725"/>
            <a:ext cx="266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500">
                <a:solidFill>
                  <a:schemeClr val="accent3"/>
                </a:solidFill>
              </a:rPr>
              <a:t>Early 2020</a:t>
            </a:r>
            <a:endParaRPr sz="2500">
              <a:solidFill>
                <a:schemeClr val="accent3"/>
              </a:solidFill>
            </a:endParaRPr>
          </a:p>
        </p:txBody>
      </p:sp>
      <p:sp>
        <p:nvSpPr>
          <p:cNvPr id="1119" name="Google Shape;1119;p51"/>
          <p:cNvSpPr txBox="1">
            <a:spLocks noGrp="1"/>
          </p:cNvSpPr>
          <p:nvPr>
            <p:ph type="title"/>
          </p:nvPr>
        </p:nvSpPr>
        <p:spPr>
          <a:xfrm>
            <a:off x="5211350" y="653725"/>
            <a:ext cx="266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500">
                <a:solidFill>
                  <a:schemeClr val="accent3"/>
                </a:solidFill>
              </a:rPr>
              <a:t>Late 2020</a:t>
            </a:r>
            <a:endParaRPr sz="2500">
              <a:solidFill>
                <a:schemeClr val="accent3"/>
              </a:solidFill>
            </a:endParaRPr>
          </a:p>
        </p:txBody>
      </p:sp>
      <p:sp>
        <p:nvSpPr>
          <p:cNvPr id="1120" name="Google Shape;1120;p51"/>
          <p:cNvSpPr txBox="1">
            <a:spLocks noGrp="1"/>
          </p:cNvSpPr>
          <p:nvPr>
            <p:ph type="title" idx="3"/>
          </p:nvPr>
        </p:nvSpPr>
        <p:spPr>
          <a:xfrm>
            <a:off x="5211175" y="1226425"/>
            <a:ext cx="266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600">
                <a:solidFill>
                  <a:schemeClr val="dk1"/>
                </a:solidFill>
              </a:rPr>
              <a:t>Top 5 Variables</a:t>
            </a:r>
            <a:endParaRPr sz="2600">
              <a:solidFill>
                <a:schemeClr val="dk1"/>
              </a:solidFill>
            </a:endParaRPr>
          </a:p>
          <a:p>
            <a:pPr marL="0" lvl="0" indent="0" algn="ctr" rtl="0">
              <a:spcBef>
                <a:spcPts val="0"/>
              </a:spcBef>
              <a:spcAft>
                <a:spcPts val="0"/>
              </a:spcAft>
              <a:buNone/>
            </a:pPr>
            <a:endParaRPr sz="26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52"/>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Adjusted R^2</a:t>
            </a:r>
            <a:endParaRPr/>
          </a:p>
        </p:txBody>
      </p:sp>
      <p:graphicFrame>
        <p:nvGraphicFramePr>
          <p:cNvPr id="1126" name="Google Shape;1126;p52"/>
          <p:cNvGraphicFramePr/>
          <p:nvPr/>
        </p:nvGraphicFramePr>
        <p:xfrm>
          <a:off x="383200" y="1210760"/>
          <a:ext cx="3000000" cy="3000000"/>
        </p:xfrm>
        <a:graphic>
          <a:graphicData uri="http://schemas.openxmlformats.org/drawingml/2006/table">
            <a:tbl>
              <a:tblPr>
                <a:noFill/>
                <a:tableStyleId>{F902EFED-CB99-4E68-B2E0-829F1749258C}</a:tableStyleId>
              </a:tblPr>
              <a:tblGrid>
                <a:gridCol w="3859850">
                  <a:extLst>
                    <a:ext uri="{9D8B030D-6E8A-4147-A177-3AD203B41FA5}">
                      <a16:colId xmlns:a16="http://schemas.microsoft.com/office/drawing/2014/main" val="20000"/>
                    </a:ext>
                  </a:extLst>
                </a:gridCol>
                <a:gridCol w="2334850">
                  <a:extLst>
                    <a:ext uri="{9D8B030D-6E8A-4147-A177-3AD203B41FA5}">
                      <a16:colId xmlns:a16="http://schemas.microsoft.com/office/drawing/2014/main" val="20001"/>
                    </a:ext>
                  </a:extLst>
                </a:gridCol>
                <a:gridCol w="2133550">
                  <a:extLst>
                    <a:ext uri="{9D8B030D-6E8A-4147-A177-3AD203B41FA5}">
                      <a16:colId xmlns:a16="http://schemas.microsoft.com/office/drawing/2014/main" val="20002"/>
                    </a:ext>
                  </a:extLst>
                </a:gridCol>
              </a:tblGrid>
              <a:tr h="892725">
                <a:tc>
                  <a:txBody>
                    <a:bodyPr/>
                    <a:lstStyle/>
                    <a:p>
                      <a:pPr marL="0" lvl="0" indent="0" algn="ctr" rtl="0">
                        <a:spcBef>
                          <a:spcPts val="0"/>
                        </a:spcBef>
                        <a:spcAft>
                          <a:spcPts val="0"/>
                        </a:spcAft>
                        <a:buNone/>
                      </a:pPr>
                      <a:endParaRPr sz="18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id" sz="1800" b="1">
                          <a:solidFill>
                            <a:srgbClr val="FFFFFF"/>
                          </a:solidFill>
                          <a:latin typeface="Roboto"/>
                          <a:ea typeface="Roboto"/>
                          <a:cs typeface="Roboto"/>
                          <a:sym typeface="Roboto"/>
                        </a:rPr>
                        <a:t>Early 2020</a:t>
                      </a:r>
                      <a:endParaRPr sz="1800" b="1">
                        <a:solidFill>
                          <a:srgbClr val="FFFFFF"/>
                        </a:solidFill>
                        <a:latin typeface="Roboto"/>
                        <a:ea typeface="Roboto"/>
                        <a:cs typeface="Roboto"/>
                        <a:sym typeface="Roboto"/>
                      </a:endParaRPr>
                    </a:p>
                    <a:p>
                      <a:pPr marL="0" lvl="0" indent="0" algn="ctr" rtl="0">
                        <a:spcBef>
                          <a:spcPts val="0"/>
                        </a:spcBef>
                        <a:spcAft>
                          <a:spcPts val="0"/>
                        </a:spcAft>
                        <a:buNone/>
                      </a:pPr>
                      <a:r>
                        <a:rPr lang="id" sz="1800" b="1">
                          <a:solidFill>
                            <a:srgbClr val="FFFFFF"/>
                          </a:solidFill>
                          <a:latin typeface="Roboto"/>
                          <a:ea typeface="Roboto"/>
                          <a:cs typeface="Roboto"/>
                          <a:sym typeface="Roboto"/>
                        </a:rPr>
                        <a:t>Adj R^2</a:t>
                      </a:r>
                      <a:endParaRPr sz="18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id" sz="1800" b="1">
                          <a:solidFill>
                            <a:schemeClr val="lt2"/>
                          </a:solidFill>
                          <a:latin typeface="Roboto"/>
                          <a:ea typeface="Roboto"/>
                          <a:cs typeface="Roboto"/>
                          <a:sym typeface="Roboto"/>
                        </a:rPr>
                        <a:t>Late 2020</a:t>
                      </a:r>
                      <a:endParaRPr sz="1800" b="1">
                        <a:solidFill>
                          <a:schemeClr val="lt2"/>
                        </a:solidFill>
                        <a:latin typeface="Roboto"/>
                        <a:ea typeface="Roboto"/>
                        <a:cs typeface="Roboto"/>
                        <a:sym typeface="Roboto"/>
                      </a:endParaRPr>
                    </a:p>
                    <a:p>
                      <a:pPr marL="0" lvl="0" indent="0" algn="ctr" rtl="0">
                        <a:spcBef>
                          <a:spcPts val="0"/>
                        </a:spcBef>
                        <a:spcAft>
                          <a:spcPts val="0"/>
                        </a:spcAft>
                        <a:buNone/>
                      </a:pPr>
                      <a:r>
                        <a:rPr lang="id" sz="1800" b="1">
                          <a:solidFill>
                            <a:schemeClr val="lt2"/>
                          </a:solidFill>
                          <a:latin typeface="Roboto"/>
                          <a:ea typeface="Roboto"/>
                          <a:cs typeface="Roboto"/>
                          <a:sym typeface="Roboto"/>
                        </a:rPr>
                        <a:t>Adj R^2</a:t>
                      </a:r>
                      <a:endParaRPr sz="1800" b="1">
                        <a:solidFill>
                          <a:schemeClr val="lt2"/>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89275">
                <a:tc>
                  <a:txBody>
                    <a:bodyPr/>
                    <a:lstStyle/>
                    <a:p>
                      <a:pPr marL="0" lvl="0" indent="0" algn="ctr" rtl="0">
                        <a:spcBef>
                          <a:spcPts val="0"/>
                        </a:spcBef>
                        <a:spcAft>
                          <a:spcPts val="0"/>
                        </a:spcAft>
                        <a:buNone/>
                      </a:pPr>
                      <a:r>
                        <a:rPr lang="id" sz="1800" b="1">
                          <a:solidFill>
                            <a:schemeClr val="dk1"/>
                          </a:solidFill>
                          <a:latin typeface="Roboto"/>
                          <a:ea typeface="Roboto"/>
                          <a:cs typeface="Roboto"/>
                          <a:sym typeface="Roboto"/>
                        </a:rPr>
                        <a:t>GIC Sub Industry Classifierrs</a:t>
                      </a:r>
                      <a:endParaRPr sz="1800"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sz="2300" b="1">
                          <a:latin typeface="Roboto"/>
                          <a:ea typeface="Roboto"/>
                          <a:cs typeface="Roboto"/>
                          <a:sym typeface="Roboto"/>
                        </a:rPr>
                        <a:t>0.156</a:t>
                      </a:r>
                      <a:endParaRPr sz="2300"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sz="2300" b="1">
                          <a:latin typeface="Roboto"/>
                          <a:ea typeface="Roboto"/>
                          <a:cs typeface="Roboto"/>
                          <a:sym typeface="Roboto"/>
                        </a:rPr>
                        <a:t>0.179</a:t>
                      </a:r>
                      <a:endParaRPr sz="2300"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22575">
                <a:tc>
                  <a:txBody>
                    <a:bodyPr/>
                    <a:lstStyle/>
                    <a:p>
                      <a:pPr marL="0" lvl="0" indent="0" algn="ctr" rtl="0">
                        <a:spcBef>
                          <a:spcPts val="0"/>
                        </a:spcBef>
                        <a:spcAft>
                          <a:spcPts val="0"/>
                        </a:spcAft>
                        <a:buNone/>
                      </a:pPr>
                      <a:r>
                        <a:rPr lang="id" sz="1800" b="1">
                          <a:solidFill>
                            <a:schemeClr val="dk1"/>
                          </a:solidFill>
                          <a:latin typeface="Roboto"/>
                          <a:ea typeface="Roboto"/>
                          <a:cs typeface="Roboto"/>
                          <a:sym typeface="Roboto"/>
                        </a:rPr>
                        <a:t>Metrics &amp; Ratios</a:t>
                      </a:r>
                      <a:endParaRPr sz="1800"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sz="2300" b="1">
                          <a:latin typeface="Roboto"/>
                          <a:ea typeface="Roboto"/>
                          <a:cs typeface="Roboto"/>
                          <a:sym typeface="Roboto"/>
                        </a:rPr>
                        <a:t>0.182</a:t>
                      </a:r>
                      <a:endParaRPr sz="2300"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sz="2300" b="1">
                          <a:latin typeface="Roboto"/>
                          <a:ea typeface="Roboto"/>
                          <a:cs typeface="Roboto"/>
                          <a:sym typeface="Roboto"/>
                        </a:rPr>
                        <a:t>0.107</a:t>
                      </a:r>
                      <a:endParaRPr sz="2300"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28575" cap="flat" cmpd="sng">
                      <a:solidFill>
                        <a:schemeClr val="accent6"/>
                      </a:solidFill>
                      <a:prstDash val="dot"/>
                      <a:round/>
                      <a:headEnd type="none" w="sm" len="sm"/>
                      <a:tailEnd type="none" w="sm" len="sm"/>
                    </a:lnB>
                    <a:solidFill>
                      <a:schemeClr val="lt1"/>
                    </a:solidFill>
                  </a:tcPr>
                </a:tc>
                <a:extLst>
                  <a:ext uri="{0D108BD9-81ED-4DB2-BD59-A6C34878D82A}">
                    <a16:rowId xmlns:a16="http://schemas.microsoft.com/office/drawing/2014/main" val="10002"/>
                  </a:ext>
                </a:extLst>
              </a:tr>
              <a:tr h="752850">
                <a:tc>
                  <a:txBody>
                    <a:bodyPr/>
                    <a:lstStyle/>
                    <a:p>
                      <a:pPr marL="0" lvl="0" indent="0" algn="ctr" rtl="0">
                        <a:spcBef>
                          <a:spcPts val="0"/>
                        </a:spcBef>
                        <a:spcAft>
                          <a:spcPts val="0"/>
                        </a:spcAft>
                        <a:buNone/>
                      </a:pPr>
                      <a:r>
                        <a:rPr lang="id" sz="1800" b="1">
                          <a:solidFill>
                            <a:schemeClr val="dk1"/>
                          </a:solidFill>
                          <a:latin typeface="Roboto"/>
                          <a:ea typeface="Roboto"/>
                          <a:cs typeface="Roboto"/>
                          <a:sym typeface="Roboto"/>
                        </a:rPr>
                        <a:t>GIC Sub Industry Classifierrs</a:t>
                      </a:r>
                      <a:endParaRPr sz="1800" b="1">
                        <a:solidFill>
                          <a:schemeClr val="dk1"/>
                        </a:solidFill>
                        <a:latin typeface="Roboto"/>
                        <a:ea typeface="Roboto"/>
                        <a:cs typeface="Roboto"/>
                        <a:sym typeface="Roboto"/>
                      </a:endParaRPr>
                    </a:p>
                    <a:p>
                      <a:pPr marL="0" lvl="0" indent="0" algn="ctr" rtl="0">
                        <a:spcBef>
                          <a:spcPts val="0"/>
                        </a:spcBef>
                        <a:spcAft>
                          <a:spcPts val="0"/>
                        </a:spcAft>
                        <a:buNone/>
                      </a:pPr>
                      <a:r>
                        <a:rPr lang="id" sz="1800" b="1">
                          <a:solidFill>
                            <a:schemeClr val="dk1"/>
                          </a:solidFill>
                          <a:latin typeface="Roboto"/>
                          <a:ea typeface="Roboto"/>
                          <a:cs typeface="Roboto"/>
                          <a:sym typeface="Roboto"/>
                        </a:rPr>
                        <a:t>Metrics &amp; Ratios</a:t>
                      </a:r>
                      <a:endParaRPr sz="1800"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sz="2300" b="1">
                          <a:latin typeface="Roboto"/>
                          <a:ea typeface="Roboto"/>
                          <a:cs typeface="Roboto"/>
                          <a:sym typeface="Roboto"/>
                        </a:rPr>
                        <a:t>0.218</a:t>
                      </a:r>
                      <a:endParaRPr sz="2300"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28575" cap="flat" cmpd="sng">
                      <a:solidFill>
                        <a:schemeClr val="accent6"/>
                      </a:solidFill>
                      <a:prstDash val="dot"/>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sz="2300" b="1" u="sng">
                          <a:latin typeface="Roboto"/>
                          <a:ea typeface="Roboto"/>
                          <a:cs typeface="Roboto"/>
                          <a:sym typeface="Roboto"/>
                        </a:rPr>
                        <a:t>0.258</a:t>
                      </a:r>
                      <a:endParaRPr sz="2300" b="1" u="sng">
                        <a:latin typeface="Roboto"/>
                        <a:ea typeface="Roboto"/>
                        <a:cs typeface="Roboto"/>
                        <a:sym typeface="Roboto"/>
                      </a:endParaRPr>
                    </a:p>
                  </a:txBody>
                  <a:tcPr marL="91425" marR="91425" marT="91425" marB="91425" anchor="ctr">
                    <a:lnL w="28575" cap="flat" cmpd="sng">
                      <a:solidFill>
                        <a:schemeClr val="accent6"/>
                      </a:solidFill>
                      <a:prstDash val="dot"/>
                      <a:round/>
                      <a:headEnd type="none" w="sm" len="sm"/>
                      <a:tailEnd type="none" w="sm" len="sm"/>
                    </a:lnL>
                    <a:lnR w="28575" cap="flat" cmpd="sng">
                      <a:solidFill>
                        <a:schemeClr val="accent6"/>
                      </a:solidFill>
                      <a:prstDash val="dot"/>
                      <a:round/>
                      <a:headEnd type="none" w="sm" len="sm"/>
                      <a:tailEnd type="none" w="sm" len="sm"/>
                    </a:lnR>
                    <a:lnT w="28575" cap="flat" cmpd="sng">
                      <a:solidFill>
                        <a:schemeClr val="accent6"/>
                      </a:solidFill>
                      <a:prstDash val="dot"/>
                      <a:round/>
                      <a:headEnd type="none" w="sm" len="sm"/>
                      <a:tailEnd type="none" w="sm" len="sm"/>
                    </a:lnT>
                    <a:lnB w="28575" cap="flat" cmpd="sng">
                      <a:solidFill>
                        <a:schemeClr val="accent6"/>
                      </a:solidFill>
                      <a:prstDash val="dot"/>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53"/>
          <p:cNvSpPr txBox="1">
            <a:spLocks noGrp="1"/>
          </p:cNvSpPr>
          <p:nvPr>
            <p:ph type="subTitle" idx="1"/>
          </p:nvPr>
        </p:nvSpPr>
        <p:spPr>
          <a:xfrm>
            <a:off x="647050" y="3341400"/>
            <a:ext cx="27354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To control for Multiple Variable Testing and avoid Data Mining in the financial sense </a:t>
            </a:r>
            <a:endParaRPr/>
          </a:p>
        </p:txBody>
      </p:sp>
      <p:sp>
        <p:nvSpPr>
          <p:cNvPr id="1132" name="Google Shape;1132;p53"/>
          <p:cNvSpPr txBox="1">
            <a:spLocks noGrp="1"/>
          </p:cNvSpPr>
          <p:nvPr>
            <p:ph type="title"/>
          </p:nvPr>
        </p:nvSpPr>
        <p:spPr>
          <a:xfrm>
            <a:off x="779675" y="2286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Future Improvements</a:t>
            </a:r>
            <a:endParaRPr/>
          </a:p>
        </p:txBody>
      </p:sp>
      <p:sp>
        <p:nvSpPr>
          <p:cNvPr id="1133" name="Google Shape;1133;p53"/>
          <p:cNvSpPr txBox="1">
            <a:spLocks noGrp="1"/>
          </p:cNvSpPr>
          <p:nvPr>
            <p:ph type="title" idx="2"/>
          </p:nvPr>
        </p:nvSpPr>
        <p:spPr>
          <a:xfrm>
            <a:off x="834350" y="2361967"/>
            <a:ext cx="236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Holm-Bonferroni Method</a:t>
            </a:r>
            <a:endParaRPr/>
          </a:p>
        </p:txBody>
      </p:sp>
      <p:sp>
        <p:nvSpPr>
          <p:cNvPr id="1134" name="Google Shape;1134;p53"/>
          <p:cNvSpPr txBox="1">
            <a:spLocks noGrp="1"/>
          </p:cNvSpPr>
          <p:nvPr>
            <p:ph type="title" idx="5"/>
          </p:nvPr>
        </p:nvSpPr>
        <p:spPr>
          <a:xfrm>
            <a:off x="3467850" y="2361967"/>
            <a:ext cx="236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Better Metrics and Ratios</a:t>
            </a:r>
            <a:endParaRPr/>
          </a:p>
        </p:txBody>
      </p:sp>
      <p:sp>
        <p:nvSpPr>
          <p:cNvPr id="1135" name="Google Shape;1135;p53"/>
          <p:cNvSpPr txBox="1">
            <a:spLocks noGrp="1"/>
          </p:cNvSpPr>
          <p:nvPr>
            <p:ph type="subTitle" idx="3"/>
          </p:nvPr>
        </p:nvSpPr>
        <p:spPr>
          <a:xfrm>
            <a:off x="3441900" y="3341400"/>
            <a:ext cx="2412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Metrics and Ratios had the most predictive power. </a:t>
            </a:r>
            <a:endParaRPr/>
          </a:p>
        </p:txBody>
      </p:sp>
      <p:sp>
        <p:nvSpPr>
          <p:cNvPr id="1136" name="Google Shape;1136;p53"/>
          <p:cNvSpPr txBox="1">
            <a:spLocks noGrp="1"/>
          </p:cNvSpPr>
          <p:nvPr>
            <p:ph type="subTitle" idx="4"/>
          </p:nvPr>
        </p:nvSpPr>
        <p:spPr>
          <a:xfrm>
            <a:off x="6171883" y="3341400"/>
            <a:ext cx="2735400" cy="12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Use a model instead of OLS that is more accurate but less interpretable </a:t>
            </a:r>
            <a:endParaRPr/>
          </a:p>
          <a:p>
            <a:pPr marL="0" lvl="0" indent="0" algn="ctr" rtl="0">
              <a:spcBef>
                <a:spcPts val="0"/>
              </a:spcBef>
              <a:spcAft>
                <a:spcPts val="0"/>
              </a:spcAft>
              <a:buNone/>
            </a:pPr>
            <a:r>
              <a:rPr lang="id"/>
              <a:t>(Ex. Neural Network with Lime)</a:t>
            </a:r>
            <a:endParaRPr/>
          </a:p>
        </p:txBody>
      </p:sp>
      <p:sp>
        <p:nvSpPr>
          <p:cNvPr id="1137" name="Google Shape;1137;p53"/>
          <p:cNvSpPr/>
          <p:nvPr/>
        </p:nvSpPr>
        <p:spPr>
          <a:xfrm>
            <a:off x="1495100" y="1230514"/>
            <a:ext cx="1039200" cy="103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4128600" y="1230514"/>
            <a:ext cx="1039200" cy="103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6943933" y="1230514"/>
            <a:ext cx="1039200" cy="1039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0" name="Google Shape;1140;p53"/>
          <p:cNvGrpSpPr/>
          <p:nvPr/>
        </p:nvGrpSpPr>
        <p:grpSpPr>
          <a:xfrm>
            <a:off x="576828" y="855072"/>
            <a:ext cx="557920" cy="557728"/>
            <a:chOff x="1122400" y="1402350"/>
            <a:chExt cx="654375" cy="654150"/>
          </a:xfrm>
        </p:grpSpPr>
        <p:sp>
          <p:nvSpPr>
            <p:cNvPr id="1141" name="Google Shape;1141;p53"/>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3"/>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3"/>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3"/>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3"/>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3"/>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3"/>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53"/>
          <p:cNvGrpSpPr/>
          <p:nvPr/>
        </p:nvGrpSpPr>
        <p:grpSpPr>
          <a:xfrm>
            <a:off x="7569903" y="4585772"/>
            <a:ext cx="557920" cy="557728"/>
            <a:chOff x="1122400" y="1402350"/>
            <a:chExt cx="654375" cy="654150"/>
          </a:xfrm>
        </p:grpSpPr>
        <p:sp>
          <p:nvSpPr>
            <p:cNvPr id="1153" name="Google Shape;1153;p53"/>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3"/>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3"/>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3"/>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3"/>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3"/>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3"/>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3"/>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3"/>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53"/>
          <p:cNvGrpSpPr/>
          <p:nvPr/>
        </p:nvGrpSpPr>
        <p:grpSpPr>
          <a:xfrm>
            <a:off x="1787712" y="1524148"/>
            <a:ext cx="453980" cy="451948"/>
            <a:chOff x="-18645175" y="3334200"/>
            <a:chExt cx="307200" cy="305825"/>
          </a:xfrm>
        </p:grpSpPr>
        <p:sp>
          <p:nvSpPr>
            <p:cNvPr id="1165" name="Google Shape;1165;p5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0" name="Google Shape;1170;p53"/>
          <p:cNvSpPr/>
          <p:nvPr/>
        </p:nvSpPr>
        <p:spPr>
          <a:xfrm>
            <a:off x="7236538" y="1524885"/>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3"/>
          <p:cNvGrpSpPr/>
          <p:nvPr/>
        </p:nvGrpSpPr>
        <p:grpSpPr>
          <a:xfrm>
            <a:off x="4409968" y="1526319"/>
            <a:ext cx="450507" cy="447589"/>
            <a:chOff x="-15296200" y="3326900"/>
            <a:chExt cx="304850" cy="302875"/>
          </a:xfrm>
        </p:grpSpPr>
        <p:sp>
          <p:nvSpPr>
            <p:cNvPr id="1172" name="Google Shape;1172;p5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53"/>
          <p:cNvSpPr txBox="1">
            <a:spLocks noGrp="1"/>
          </p:cNvSpPr>
          <p:nvPr>
            <p:ph type="title" idx="6"/>
          </p:nvPr>
        </p:nvSpPr>
        <p:spPr>
          <a:xfrm>
            <a:off x="6283183" y="2361967"/>
            <a:ext cx="236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Use Different Model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54"/>
          <p:cNvSpPr/>
          <p:nvPr/>
        </p:nvSpPr>
        <p:spPr>
          <a:xfrm>
            <a:off x="4634350" y="266625"/>
            <a:ext cx="4437000" cy="443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txBox="1">
            <a:spLocks noGrp="1"/>
          </p:cNvSpPr>
          <p:nvPr>
            <p:ph type="title" idx="2"/>
          </p:nvPr>
        </p:nvSpPr>
        <p:spPr>
          <a:xfrm>
            <a:off x="243850" y="3468409"/>
            <a:ext cx="271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4000"/>
              <a:t>Questions?</a:t>
            </a:r>
            <a:endParaRPr sz="4000"/>
          </a:p>
        </p:txBody>
      </p:sp>
      <p:sp>
        <p:nvSpPr>
          <p:cNvPr id="1184" name="Google Shape;1184;p54"/>
          <p:cNvSpPr txBox="1">
            <a:spLocks noGrp="1"/>
          </p:cNvSpPr>
          <p:nvPr>
            <p:ph type="title"/>
          </p:nvPr>
        </p:nvSpPr>
        <p:spPr>
          <a:xfrm>
            <a:off x="269200" y="1640775"/>
            <a:ext cx="266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4000"/>
              <a:t>Thank You!</a:t>
            </a:r>
            <a:endParaRPr sz="4000"/>
          </a:p>
        </p:txBody>
      </p:sp>
      <p:grpSp>
        <p:nvGrpSpPr>
          <p:cNvPr id="1185" name="Google Shape;1185;p54"/>
          <p:cNvGrpSpPr/>
          <p:nvPr/>
        </p:nvGrpSpPr>
        <p:grpSpPr>
          <a:xfrm>
            <a:off x="459629" y="369529"/>
            <a:ext cx="576177" cy="576044"/>
            <a:chOff x="1122400" y="1402350"/>
            <a:chExt cx="654375" cy="654150"/>
          </a:xfrm>
        </p:grpSpPr>
        <p:sp>
          <p:nvSpPr>
            <p:cNvPr id="1186" name="Google Shape;1186;p54"/>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7" name="Google Shape;1197;p54"/>
          <p:cNvPicPr preferRelativeResize="0"/>
          <p:nvPr/>
        </p:nvPicPr>
        <p:blipFill rotWithShape="1">
          <a:blip r:embed="rId3">
            <a:alphaModFix/>
          </a:blip>
          <a:srcRect l="7202" r="32374"/>
          <a:stretch/>
        </p:blipFill>
        <p:spPr>
          <a:xfrm>
            <a:off x="4996750" y="612825"/>
            <a:ext cx="3712200" cy="3744600"/>
          </a:xfrm>
          <a:prstGeom prst="ellipse">
            <a:avLst/>
          </a:prstGeom>
          <a:noFill/>
          <a:ln>
            <a:noFill/>
          </a:ln>
        </p:spPr>
      </p:pic>
      <p:grpSp>
        <p:nvGrpSpPr>
          <p:cNvPr id="1198" name="Google Shape;1198;p54"/>
          <p:cNvGrpSpPr/>
          <p:nvPr/>
        </p:nvGrpSpPr>
        <p:grpSpPr>
          <a:xfrm>
            <a:off x="3211773" y="2917329"/>
            <a:ext cx="1212855" cy="1199981"/>
            <a:chOff x="581525" y="3254850"/>
            <a:chExt cx="297750" cy="294575"/>
          </a:xfrm>
        </p:grpSpPr>
        <p:sp>
          <p:nvSpPr>
            <p:cNvPr id="1199" name="Google Shape;1199;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54"/>
          <p:cNvGrpSpPr/>
          <p:nvPr/>
        </p:nvGrpSpPr>
        <p:grpSpPr>
          <a:xfrm>
            <a:off x="3211771" y="1422543"/>
            <a:ext cx="754421" cy="836526"/>
            <a:chOff x="3300325" y="249875"/>
            <a:chExt cx="433725" cy="480900"/>
          </a:xfrm>
        </p:grpSpPr>
        <p:sp>
          <p:nvSpPr>
            <p:cNvPr id="1203" name="Google Shape;1203;p5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4" name="Google Shape;1204;p5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5" name="Google Shape;1205;p5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5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5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8" name="Google Shape;1208;p5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209" name="Google Shape;1209;p54"/>
          <p:cNvPicPr preferRelativeResize="0"/>
          <p:nvPr/>
        </p:nvPicPr>
        <p:blipFill rotWithShape="1">
          <a:blip r:embed="rId4">
            <a:alphaModFix/>
          </a:blip>
          <a:srcRect l="6363" t="11192" r="2991" b="29744"/>
          <a:stretch/>
        </p:blipFill>
        <p:spPr>
          <a:xfrm>
            <a:off x="4916200" y="591825"/>
            <a:ext cx="3873300" cy="3786600"/>
          </a:xfrm>
          <a:prstGeom prst="flowChartConnector">
            <a:avLst/>
          </a:prstGeom>
          <a:noFill/>
          <a:ln>
            <a:noFill/>
          </a:ln>
        </p:spPr>
      </p:pic>
      <p:grpSp>
        <p:nvGrpSpPr>
          <p:cNvPr id="1210" name="Google Shape;1210;p54"/>
          <p:cNvGrpSpPr/>
          <p:nvPr/>
        </p:nvGrpSpPr>
        <p:grpSpPr>
          <a:xfrm>
            <a:off x="5201724" y="3580353"/>
            <a:ext cx="1026714" cy="1026427"/>
            <a:chOff x="1122400" y="1402350"/>
            <a:chExt cx="654375" cy="654150"/>
          </a:xfrm>
        </p:grpSpPr>
        <p:sp>
          <p:nvSpPr>
            <p:cNvPr id="1211" name="Google Shape;1211;p54"/>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476250" lvl="0" indent="0" algn="l" rtl="0">
                <a:spcBef>
                  <a:spcPts val="0"/>
                </a:spcBef>
                <a:spcAft>
                  <a:spcPts val="0"/>
                </a:spcAft>
                <a:buNone/>
              </a:pPr>
              <a:endParaRPr/>
            </a:p>
          </p:txBody>
        </p:sp>
        <p:sp>
          <p:nvSpPr>
            <p:cNvPr id="1212" name="Google Shape;1212;p54"/>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476250" lvl="0" indent="0" algn="l" rtl="0">
                <a:spcBef>
                  <a:spcPts val="0"/>
                </a:spcBef>
                <a:spcAft>
                  <a:spcPts val="0"/>
                </a:spcAft>
                <a:buNone/>
              </a:pPr>
              <a:endParaRPr/>
            </a:p>
          </p:txBody>
        </p:sp>
        <p:sp>
          <p:nvSpPr>
            <p:cNvPr id="1213" name="Google Shape;1213;p54"/>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476250" lvl="0" indent="0" algn="l" rtl="0">
                <a:spcBef>
                  <a:spcPts val="0"/>
                </a:spcBef>
                <a:spcAft>
                  <a:spcPts val="0"/>
                </a:spcAft>
                <a:buNone/>
              </a:pPr>
              <a:endParaRPr/>
            </a:p>
          </p:txBody>
        </p:sp>
        <p:sp>
          <p:nvSpPr>
            <p:cNvPr id="1214" name="Google Shape;1214;p54"/>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476250" lvl="0" indent="0" algn="l" rtl="0">
                <a:spcBef>
                  <a:spcPts val="0"/>
                </a:spcBef>
                <a:spcAft>
                  <a:spcPts val="0"/>
                </a:spcAft>
                <a:buNone/>
              </a:pPr>
              <a:endParaRPr/>
            </a:p>
          </p:txBody>
        </p:sp>
        <p:sp>
          <p:nvSpPr>
            <p:cNvPr id="1215" name="Google Shape;1215;p54"/>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476250" lvl="0" indent="0" algn="l" rtl="0">
                <a:spcBef>
                  <a:spcPts val="0"/>
                </a:spcBef>
                <a:spcAft>
                  <a:spcPts val="0"/>
                </a:spcAft>
                <a:buNone/>
              </a:pPr>
              <a:endParaRPr/>
            </a:p>
          </p:txBody>
        </p:sp>
        <p:sp>
          <p:nvSpPr>
            <p:cNvPr id="1216" name="Google Shape;1216;p54"/>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476250" lvl="0" indent="0" algn="l" rtl="0">
                <a:spcBef>
                  <a:spcPts val="0"/>
                </a:spcBef>
                <a:spcAft>
                  <a:spcPts val="0"/>
                </a:spcAft>
                <a:buNone/>
              </a:pPr>
              <a:endParaRPr/>
            </a:p>
          </p:txBody>
        </p:sp>
        <p:sp>
          <p:nvSpPr>
            <p:cNvPr id="1217" name="Google Shape;1217;p54"/>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476250" lvl="0" indent="0" algn="l" rtl="0">
                <a:spcBef>
                  <a:spcPts val="0"/>
                </a:spcBef>
                <a:spcAft>
                  <a:spcPts val="0"/>
                </a:spcAft>
                <a:buNone/>
              </a:pPr>
              <a:endParaRPr/>
            </a:p>
          </p:txBody>
        </p:sp>
        <p:sp>
          <p:nvSpPr>
            <p:cNvPr id="1218" name="Google Shape;1218;p54"/>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476250" lvl="0" indent="0" algn="l" rtl="0">
                <a:spcBef>
                  <a:spcPts val="0"/>
                </a:spcBef>
                <a:spcAft>
                  <a:spcPts val="0"/>
                </a:spcAft>
                <a:buNone/>
              </a:pPr>
              <a:endParaRPr/>
            </a:p>
          </p:txBody>
        </p:sp>
        <p:sp>
          <p:nvSpPr>
            <p:cNvPr id="1219" name="Google Shape;1219;p54"/>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476250" lvl="0" indent="0" algn="l" rtl="0">
                <a:spcBef>
                  <a:spcPts val="0"/>
                </a:spcBef>
                <a:spcAft>
                  <a:spcPts val="0"/>
                </a:spcAft>
                <a:buNone/>
              </a:pPr>
              <a:endParaRPr/>
            </a:p>
          </p:txBody>
        </p:sp>
        <p:sp>
          <p:nvSpPr>
            <p:cNvPr id="1220" name="Google Shape;1220;p54"/>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476250" lvl="0" indent="0" algn="l" rtl="0">
                <a:spcBef>
                  <a:spcPts val="0"/>
                </a:spcBef>
                <a:spcAft>
                  <a:spcPts val="0"/>
                </a:spcAft>
                <a:buNone/>
              </a:pPr>
              <a:endParaRPr/>
            </a:p>
          </p:txBody>
        </p:sp>
        <p:sp>
          <p:nvSpPr>
            <p:cNvPr id="1221" name="Google Shape;1221;p54"/>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47625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2"/>
          <p:cNvSpPr/>
          <p:nvPr/>
        </p:nvSpPr>
        <p:spPr>
          <a:xfrm>
            <a:off x="5281900" y="-225600"/>
            <a:ext cx="5298600" cy="529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32"/>
          <p:cNvPicPr preferRelativeResize="0"/>
          <p:nvPr/>
        </p:nvPicPr>
        <p:blipFill rotWithShape="1">
          <a:blip r:embed="rId3">
            <a:alphaModFix/>
          </a:blip>
          <a:srcRect l="853" r="34458" b="1912"/>
          <a:stretch/>
        </p:blipFill>
        <p:spPr>
          <a:xfrm>
            <a:off x="5564700" y="31650"/>
            <a:ext cx="4864800" cy="4784100"/>
          </a:xfrm>
          <a:prstGeom prst="ellipse">
            <a:avLst/>
          </a:prstGeom>
          <a:noFill/>
          <a:ln>
            <a:noFill/>
          </a:ln>
        </p:spPr>
      </p:pic>
      <p:sp>
        <p:nvSpPr>
          <p:cNvPr id="331" name="Google Shape;331;p32"/>
          <p:cNvSpPr txBox="1">
            <a:spLocks noGrp="1"/>
          </p:cNvSpPr>
          <p:nvPr>
            <p:ph type="title" idx="2"/>
          </p:nvPr>
        </p:nvSpPr>
        <p:spPr>
          <a:xfrm>
            <a:off x="1825300" y="1564663"/>
            <a:ext cx="1568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
              <a:t>01</a:t>
            </a:r>
            <a:endParaRPr/>
          </a:p>
        </p:txBody>
      </p:sp>
      <p:sp>
        <p:nvSpPr>
          <p:cNvPr id="332" name="Google Shape;332;p32"/>
          <p:cNvSpPr txBox="1">
            <a:spLocks noGrp="1"/>
          </p:cNvSpPr>
          <p:nvPr>
            <p:ph type="subTitle" idx="1"/>
          </p:nvPr>
        </p:nvSpPr>
        <p:spPr>
          <a:xfrm>
            <a:off x="1096000" y="2786238"/>
            <a:ext cx="3027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200" b="1"/>
              <a:t>Business Objectives</a:t>
            </a:r>
            <a:endParaRPr sz="2200" b="1"/>
          </a:p>
          <a:p>
            <a:pPr marL="0" lvl="0" indent="0" algn="ctr" rtl="0">
              <a:spcBef>
                <a:spcPts val="0"/>
              </a:spcBef>
              <a:spcAft>
                <a:spcPts val="0"/>
              </a:spcAft>
              <a:buNone/>
            </a:pPr>
            <a:r>
              <a:rPr lang="id" sz="2200" b="1"/>
              <a:t>Data</a:t>
            </a:r>
            <a:endParaRPr sz="2200" b="1"/>
          </a:p>
        </p:txBody>
      </p:sp>
      <p:sp>
        <p:nvSpPr>
          <p:cNvPr id="333" name="Google Shape;333;p32"/>
          <p:cNvSpPr txBox="1">
            <a:spLocks noGrp="1"/>
          </p:cNvSpPr>
          <p:nvPr>
            <p:ph type="title"/>
          </p:nvPr>
        </p:nvSpPr>
        <p:spPr>
          <a:xfrm>
            <a:off x="647050" y="2137338"/>
            <a:ext cx="392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3700"/>
              <a:t>Introduction</a:t>
            </a:r>
            <a:endParaRPr sz="3700"/>
          </a:p>
        </p:txBody>
      </p:sp>
      <p:grpSp>
        <p:nvGrpSpPr>
          <p:cNvPr id="334" name="Google Shape;334;p32"/>
          <p:cNvGrpSpPr/>
          <p:nvPr/>
        </p:nvGrpSpPr>
        <p:grpSpPr>
          <a:xfrm>
            <a:off x="826537" y="3924675"/>
            <a:ext cx="269472" cy="269379"/>
            <a:chOff x="1122400" y="1402350"/>
            <a:chExt cx="654375" cy="654150"/>
          </a:xfrm>
        </p:grpSpPr>
        <p:sp>
          <p:nvSpPr>
            <p:cNvPr id="335" name="Google Shape;335;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32"/>
          <p:cNvGrpSpPr/>
          <p:nvPr/>
        </p:nvGrpSpPr>
        <p:grpSpPr>
          <a:xfrm>
            <a:off x="4077337" y="838600"/>
            <a:ext cx="269472" cy="269379"/>
            <a:chOff x="1122400" y="1402350"/>
            <a:chExt cx="654375" cy="654150"/>
          </a:xfrm>
        </p:grpSpPr>
        <p:sp>
          <p:nvSpPr>
            <p:cNvPr id="347" name="Google Shape;347;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32"/>
          <p:cNvGrpSpPr/>
          <p:nvPr/>
        </p:nvGrpSpPr>
        <p:grpSpPr>
          <a:xfrm>
            <a:off x="170712" y="182999"/>
            <a:ext cx="925286" cy="924968"/>
            <a:chOff x="1122400" y="1402350"/>
            <a:chExt cx="654375" cy="654150"/>
          </a:xfrm>
        </p:grpSpPr>
        <p:sp>
          <p:nvSpPr>
            <p:cNvPr id="359" name="Google Shape;359;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32"/>
          <p:cNvGrpSpPr/>
          <p:nvPr/>
        </p:nvGrpSpPr>
        <p:grpSpPr>
          <a:xfrm>
            <a:off x="6784721" y="-68458"/>
            <a:ext cx="694685" cy="694446"/>
            <a:chOff x="1122400" y="1402350"/>
            <a:chExt cx="654375" cy="654150"/>
          </a:xfrm>
        </p:grpSpPr>
        <p:sp>
          <p:nvSpPr>
            <p:cNvPr id="371" name="Google Shape;371;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2"/>
          <p:cNvGrpSpPr/>
          <p:nvPr/>
        </p:nvGrpSpPr>
        <p:grpSpPr>
          <a:xfrm>
            <a:off x="4399383" y="4121319"/>
            <a:ext cx="572905" cy="572708"/>
            <a:chOff x="1122400" y="1402350"/>
            <a:chExt cx="654375" cy="654150"/>
          </a:xfrm>
        </p:grpSpPr>
        <p:sp>
          <p:nvSpPr>
            <p:cNvPr id="383" name="Google Shape;383;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32"/>
          <p:cNvGrpSpPr/>
          <p:nvPr/>
        </p:nvGrpSpPr>
        <p:grpSpPr>
          <a:xfrm>
            <a:off x="3777704" y="3500673"/>
            <a:ext cx="1003549" cy="1003270"/>
            <a:chOff x="1122400" y="1402350"/>
            <a:chExt cx="654375" cy="654150"/>
          </a:xfrm>
        </p:grpSpPr>
        <p:sp>
          <p:nvSpPr>
            <p:cNvPr id="395" name="Google Shape;395;p32"/>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3"/>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4000"/>
              <a:t>Business Objective</a:t>
            </a:r>
            <a:endParaRPr sz="4000"/>
          </a:p>
          <a:p>
            <a:pPr marL="0" lvl="0" indent="0" algn="ctr" rtl="0">
              <a:spcBef>
                <a:spcPts val="0"/>
              </a:spcBef>
              <a:spcAft>
                <a:spcPts val="0"/>
              </a:spcAft>
              <a:buNone/>
            </a:pPr>
            <a:endParaRPr sz="4000"/>
          </a:p>
          <a:p>
            <a:pPr marL="0" lvl="0" indent="0" algn="ctr" rtl="0">
              <a:spcBef>
                <a:spcPts val="0"/>
              </a:spcBef>
              <a:spcAft>
                <a:spcPts val="0"/>
              </a:spcAft>
              <a:buNone/>
            </a:pPr>
            <a:endParaRPr sz="4000"/>
          </a:p>
        </p:txBody>
      </p:sp>
      <p:sp>
        <p:nvSpPr>
          <p:cNvPr id="411" name="Google Shape;411;p33"/>
          <p:cNvSpPr txBox="1">
            <a:spLocks noGrp="1"/>
          </p:cNvSpPr>
          <p:nvPr>
            <p:ph type="subTitle" idx="2"/>
          </p:nvPr>
        </p:nvSpPr>
        <p:spPr>
          <a:xfrm>
            <a:off x="219125" y="1714375"/>
            <a:ext cx="8437200" cy="2615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AutoNum type="arabicPeriod"/>
            </a:pPr>
            <a:r>
              <a:rPr lang="id" sz="1800"/>
              <a:t>Determine the  most predictive industry classifier (GIC, SIC, NAICS)</a:t>
            </a:r>
            <a:endParaRPr sz="1800"/>
          </a:p>
          <a:p>
            <a:pPr marL="457200" lvl="0" indent="-342900" algn="l" rtl="0">
              <a:lnSpc>
                <a:spcPct val="200000"/>
              </a:lnSpc>
              <a:spcBef>
                <a:spcPts val="0"/>
              </a:spcBef>
              <a:spcAft>
                <a:spcPts val="0"/>
              </a:spcAft>
              <a:buSzPts val="1800"/>
              <a:buAutoNum type="arabicPeriod"/>
            </a:pPr>
            <a:r>
              <a:rPr lang="id" sz="1800"/>
              <a:t>Determine which industries where most and least affected/bounced back</a:t>
            </a:r>
            <a:endParaRPr sz="1800"/>
          </a:p>
          <a:p>
            <a:pPr marL="457200" lvl="0" indent="-342900" algn="l" rtl="0">
              <a:lnSpc>
                <a:spcPct val="200000"/>
              </a:lnSpc>
              <a:spcBef>
                <a:spcPts val="0"/>
              </a:spcBef>
              <a:spcAft>
                <a:spcPts val="0"/>
              </a:spcAft>
              <a:buSzPts val="1800"/>
              <a:buAutoNum type="arabicPeriod"/>
            </a:pPr>
            <a:r>
              <a:rPr lang="id" sz="1800"/>
              <a:t>Determine the most and least predictive stock metrics and ratios</a:t>
            </a:r>
            <a:endParaRPr sz="1800"/>
          </a:p>
          <a:p>
            <a:pPr marL="457200" lvl="0" indent="-342900" algn="l" rtl="0">
              <a:lnSpc>
                <a:spcPct val="200000"/>
              </a:lnSpc>
              <a:spcBef>
                <a:spcPts val="0"/>
              </a:spcBef>
              <a:spcAft>
                <a:spcPts val="0"/>
              </a:spcAft>
              <a:buSzPts val="1800"/>
              <a:buAutoNum type="arabicPeriod"/>
            </a:pPr>
            <a:r>
              <a:rPr lang="id" sz="1800"/>
              <a:t>Run a combined Linear Regression with metrics, ratios, and best classifier.</a:t>
            </a:r>
            <a:endParaRPr sz="1800"/>
          </a:p>
        </p:txBody>
      </p:sp>
      <p:grpSp>
        <p:nvGrpSpPr>
          <p:cNvPr id="412" name="Google Shape;412;p33"/>
          <p:cNvGrpSpPr/>
          <p:nvPr/>
        </p:nvGrpSpPr>
        <p:grpSpPr>
          <a:xfrm>
            <a:off x="46547" y="87571"/>
            <a:ext cx="557855" cy="557663"/>
            <a:chOff x="1122400" y="1402350"/>
            <a:chExt cx="654375" cy="654150"/>
          </a:xfrm>
        </p:grpSpPr>
        <p:sp>
          <p:nvSpPr>
            <p:cNvPr id="413" name="Google Shape;413;p33"/>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3"/>
          <p:cNvGrpSpPr/>
          <p:nvPr/>
        </p:nvGrpSpPr>
        <p:grpSpPr>
          <a:xfrm>
            <a:off x="8539497" y="4424796"/>
            <a:ext cx="557855" cy="557663"/>
            <a:chOff x="1122400" y="1402350"/>
            <a:chExt cx="654375" cy="654150"/>
          </a:xfrm>
        </p:grpSpPr>
        <p:sp>
          <p:nvSpPr>
            <p:cNvPr id="425" name="Google Shape;425;p33"/>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33"/>
          <p:cNvGrpSpPr/>
          <p:nvPr/>
        </p:nvGrpSpPr>
        <p:grpSpPr>
          <a:xfrm>
            <a:off x="7856968" y="807541"/>
            <a:ext cx="1155055" cy="1157974"/>
            <a:chOff x="-1591550" y="3597475"/>
            <a:chExt cx="293825" cy="294575"/>
          </a:xfrm>
        </p:grpSpPr>
        <p:sp>
          <p:nvSpPr>
            <p:cNvPr id="437" name="Google Shape;437;p3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4"/>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4000"/>
              <a:t>Data</a:t>
            </a:r>
            <a:endParaRPr sz="4000"/>
          </a:p>
        </p:txBody>
      </p:sp>
      <p:sp>
        <p:nvSpPr>
          <p:cNvPr id="445" name="Google Shape;445;p34"/>
          <p:cNvSpPr txBox="1">
            <a:spLocks noGrp="1"/>
          </p:cNvSpPr>
          <p:nvPr>
            <p:ph type="subTitle" idx="2"/>
          </p:nvPr>
        </p:nvSpPr>
        <p:spPr>
          <a:xfrm>
            <a:off x="452000" y="1536850"/>
            <a:ext cx="8437200" cy="29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id" sz="1800"/>
              <a:t>Copustats data from Wharton Research Data Services (WRDS) </a:t>
            </a:r>
            <a:endParaRPr sz="1800"/>
          </a:p>
          <a:p>
            <a:pPr marL="457200" lvl="0" indent="-342900" algn="l" rtl="0">
              <a:lnSpc>
                <a:spcPct val="200000"/>
              </a:lnSpc>
              <a:spcBef>
                <a:spcPts val="0"/>
              </a:spcBef>
              <a:spcAft>
                <a:spcPts val="0"/>
              </a:spcAft>
              <a:buSzPts val="1800"/>
              <a:buChar char="●"/>
            </a:pPr>
            <a:r>
              <a:rPr lang="id" sz="1800"/>
              <a:t>Stock on the Russel 3000</a:t>
            </a:r>
            <a:endParaRPr sz="1800"/>
          </a:p>
          <a:p>
            <a:pPr marL="457200" lvl="0" indent="-342900" algn="l" rtl="0">
              <a:lnSpc>
                <a:spcPct val="200000"/>
              </a:lnSpc>
              <a:spcBef>
                <a:spcPts val="0"/>
              </a:spcBef>
              <a:spcAft>
                <a:spcPts val="0"/>
              </a:spcAft>
              <a:buSzPts val="1800"/>
              <a:buChar char="●"/>
            </a:pPr>
            <a:r>
              <a:rPr lang="id" sz="1800"/>
              <a:t>Metric data from fiscal year 2019</a:t>
            </a:r>
            <a:endParaRPr sz="1800"/>
          </a:p>
          <a:p>
            <a:pPr marL="457200" lvl="0" indent="-342900" algn="l" rtl="0">
              <a:lnSpc>
                <a:spcPct val="200000"/>
              </a:lnSpc>
              <a:spcBef>
                <a:spcPts val="0"/>
              </a:spcBef>
              <a:spcAft>
                <a:spcPts val="0"/>
              </a:spcAft>
              <a:buSzPts val="1800"/>
              <a:buChar char="●"/>
            </a:pPr>
            <a:r>
              <a:rPr lang="id" sz="1800"/>
              <a:t>Classification data from fiscal year 2019</a:t>
            </a:r>
            <a:endParaRPr sz="1800"/>
          </a:p>
          <a:p>
            <a:pPr marL="457200" lvl="0" indent="-342900" algn="l" rtl="0">
              <a:lnSpc>
                <a:spcPct val="200000"/>
              </a:lnSpc>
              <a:spcBef>
                <a:spcPts val="0"/>
              </a:spcBef>
              <a:spcAft>
                <a:spcPts val="0"/>
              </a:spcAft>
              <a:buSzPts val="1800"/>
              <a:buChar char="●"/>
            </a:pPr>
            <a:r>
              <a:rPr lang="id" sz="1800"/>
              <a:t>Return data from fiscal year 2020</a:t>
            </a:r>
            <a:endParaRPr sz="1800"/>
          </a:p>
        </p:txBody>
      </p:sp>
      <p:grpSp>
        <p:nvGrpSpPr>
          <p:cNvPr id="446" name="Google Shape;446;p34"/>
          <p:cNvGrpSpPr/>
          <p:nvPr/>
        </p:nvGrpSpPr>
        <p:grpSpPr>
          <a:xfrm>
            <a:off x="46547" y="87571"/>
            <a:ext cx="557855" cy="557663"/>
            <a:chOff x="1122400" y="1402350"/>
            <a:chExt cx="654375" cy="654150"/>
          </a:xfrm>
        </p:grpSpPr>
        <p:sp>
          <p:nvSpPr>
            <p:cNvPr id="447" name="Google Shape;447;p34"/>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34"/>
          <p:cNvGrpSpPr/>
          <p:nvPr/>
        </p:nvGrpSpPr>
        <p:grpSpPr>
          <a:xfrm>
            <a:off x="8539497" y="4424796"/>
            <a:ext cx="557855" cy="557663"/>
            <a:chOff x="1122400" y="1402350"/>
            <a:chExt cx="654375" cy="654150"/>
          </a:xfrm>
        </p:grpSpPr>
        <p:sp>
          <p:nvSpPr>
            <p:cNvPr id="459" name="Google Shape;459;p34"/>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34"/>
          <p:cNvGrpSpPr/>
          <p:nvPr/>
        </p:nvGrpSpPr>
        <p:grpSpPr>
          <a:xfrm>
            <a:off x="7642825" y="645252"/>
            <a:ext cx="743281" cy="745102"/>
            <a:chOff x="-3771675" y="3971775"/>
            <a:chExt cx="291300" cy="292025"/>
          </a:xfrm>
        </p:grpSpPr>
        <p:sp>
          <p:nvSpPr>
            <p:cNvPr id="471" name="Google Shape;471;p3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4"/>
          <p:cNvPicPr preferRelativeResize="0"/>
          <p:nvPr/>
        </p:nvPicPr>
        <p:blipFill rotWithShape="1">
          <a:blip r:embed="rId3">
            <a:alphaModFix/>
          </a:blip>
          <a:srcRect t="-31769" r="-16279"/>
          <a:stretch/>
        </p:blipFill>
        <p:spPr>
          <a:xfrm>
            <a:off x="6129475" y="2528898"/>
            <a:ext cx="2604000" cy="1475400"/>
          </a:xfrm>
          <a:prstGeom prst="cube">
            <a:avLst>
              <a:gd name="adj" fmla="val 25000"/>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5"/>
          <p:cNvSpPr txBox="1">
            <a:spLocks noGrp="1"/>
          </p:cNvSpPr>
          <p:nvPr>
            <p:ph type="title" idx="2"/>
          </p:nvPr>
        </p:nvSpPr>
        <p:spPr>
          <a:xfrm>
            <a:off x="5750250" y="1564638"/>
            <a:ext cx="1568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
              <a:t>02</a:t>
            </a:r>
            <a:endParaRPr/>
          </a:p>
        </p:txBody>
      </p:sp>
      <p:sp>
        <p:nvSpPr>
          <p:cNvPr id="482" name="Google Shape;482;p35"/>
          <p:cNvSpPr/>
          <p:nvPr/>
        </p:nvSpPr>
        <p:spPr>
          <a:xfrm>
            <a:off x="532700" y="898875"/>
            <a:ext cx="3592200" cy="3592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txBox="1">
            <a:spLocks noGrp="1"/>
          </p:cNvSpPr>
          <p:nvPr>
            <p:ph type="subTitle" idx="1"/>
          </p:nvPr>
        </p:nvSpPr>
        <p:spPr>
          <a:xfrm>
            <a:off x="5020950" y="3115322"/>
            <a:ext cx="3027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400" b="1"/>
              <a:t>GIC, SIC, NAICS</a:t>
            </a:r>
            <a:endParaRPr sz="2400" b="1"/>
          </a:p>
          <a:p>
            <a:pPr marL="0" lvl="0" indent="0" algn="ctr" rtl="0">
              <a:spcBef>
                <a:spcPts val="0"/>
              </a:spcBef>
              <a:spcAft>
                <a:spcPts val="0"/>
              </a:spcAft>
              <a:buNone/>
            </a:pPr>
            <a:endParaRPr sz="2400" b="1"/>
          </a:p>
          <a:p>
            <a:pPr marL="0" lvl="0" indent="0" algn="ctr" rtl="0">
              <a:spcBef>
                <a:spcPts val="0"/>
              </a:spcBef>
              <a:spcAft>
                <a:spcPts val="0"/>
              </a:spcAft>
              <a:buNone/>
            </a:pPr>
            <a:endParaRPr sz="2400" b="1"/>
          </a:p>
        </p:txBody>
      </p:sp>
      <p:sp>
        <p:nvSpPr>
          <p:cNvPr id="484" name="Google Shape;484;p35"/>
          <p:cNvSpPr txBox="1">
            <a:spLocks noGrp="1"/>
          </p:cNvSpPr>
          <p:nvPr>
            <p:ph type="title"/>
          </p:nvPr>
        </p:nvSpPr>
        <p:spPr>
          <a:xfrm>
            <a:off x="4572000" y="2137338"/>
            <a:ext cx="392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4000"/>
              <a:t>Industry Classifier</a:t>
            </a:r>
            <a:endParaRPr sz="4000"/>
          </a:p>
          <a:p>
            <a:pPr marL="0" lvl="0" indent="0" algn="ctr" rtl="0">
              <a:spcBef>
                <a:spcPts val="0"/>
              </a:spcBef>
              <a:spcAft>
                <a:spcPts val="0"/>
              </a:spcAft>
              <a:buNone/>
            </a:pPr>
            <a:endParaRPr sz="4000"/>
          </a:p>
          <a:p>
            <a:pPr marL="0" lvl="0" indent="0" algn="ctr" rtl="0">
              <a:spcBef>
                <a:spcPts val="0"/>
              </a:spcBef>
              <a:spcAft>
                <a:spcPts val="0"/>
              </a:spcAft>
              <a:buNone/>
            </a:pPr>
            <a:endParaRPr sz="4000"/>
          </a:p>
        </p:txBody>
      </p:sp>
      <p:grpSp>
        <p:nvGrpSpPr>
          <p:cNvPr id="485" name="Google Shape;485;p35"/>
          <p:cNvGrpSpPr/>
          <p:nvPr/>
        </p:nvGrpSpPr>
        <p:grpSpPr>
          <a:xfrm>
            <a:off x="8091647" y="380996"/>
            <a:ext cx="557855" cy="557663"/>
            <a:chOff x="1122400" y="1402350"/>
            <a:chExt cx="654375" cy="654150"/>
          </a:xfrm>
        </p:grpSpPr>
        <p:sp>
          <p:nvSpPr>
            <p:cNvPr id="486" name="Google Shape;486;p35"/>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5"/>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5"/>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5"/>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35"/>
          <p:cNvGrpSpPr/>
          <p:nvPr/>
        </p:nvGrpSpPr>
        <p:grpSpPr>
          <a:xfrm>
            <a:off x="4644228" y="4327094"/>
            <a:ext cx="376724" cy="376529"/>
            <a:chOff x="1122400" y="1402350"/>
            <a:chExt cx="654375" cy="654150"/>
          </a:xfrm>
        </p:grpSpPr>
        <p:sp>
          <p:nvSpPr>
            <p:cNvPr id="498" name="Google Shape;498;p35"/>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5"/>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5"/>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9" name="Google Shape;509;p35"/>
          <p:cNvPicPr preferRelativeResize="0"/>
          <p:nvPr/>
        </p:nvPicPr>
        <p:blipFill rotWithShape="1">
          <a:blip r:embed="rId3">
            <a:alphaModFix/>
          </a:blip>
          <a:srcRect l="17944" r="17944" b="6838"/>
          <a:stretch/>
        </p:blipFill>
        <p:spPr>
          <a:xfrm>
            <a:off x="738800" y="1110075"/>
            <a:ext cx="3180000" cy="3169800"/>
          </a:xfrm>
          <a:prstGeom prst="ellipse">
            <a:avLst/>
          </a:prstGeom>
          <a:noFill/>
          <a:ln>
            <a:noFill/>
          </a:ln>
        </p:spPr>
      </p:pic>
      <p:pic>
        <p:nvPicPr>
          <p:cNvPr id="510" name="Google Shape;510;p35"/>
          <p:cNvPicPr preferRelativeResize="0"/>
          <p:nvPr/>
        </p:nvPicPr>
        <p:blipFill rotWithShape="1">
          <a:blip r:embed="rId4">
            <a:alphaModFix/>
          </a:blip>
          <a:srcRect l="12158" t="3523" r="28243" b="7941"/>
          <a:stretch/>
        </p:blipFill>
        <p:spPr>
          <a:xfrm>
            <a:off x="657800" y="1014850"/>
            <a:ext cx="3342000" cy="3310200"/>
          </a:xfrm>
          <a:prstGeom prst="ellipse">
            <a:avLst/>
          </a:prstGeom>
          <a:noFill/>
          <a:ln>
            <a:noFill/>
          </a:ln>
        </p:spPr>
      </p:pic>
      <p:grpSp>
        <p:nvGrpSpPr>
          <p:cNvPr id="511" name="Google Shape;511;p35"/>
          <p:cNvGrpSpPr/>
          <p:nvPr/>
        </p:nvGrpSpPr>
        <p:grpSpPr>
          <a:xfrm>
            <a:off x="2847361" y="872877"/>
            <a:ext cx="631210" cy="630993"/>
            <a:chOff x="1122400" y="1402350"/>
            <a:chExt cx="654375" cy="654150"/>
          </a:xfrm>
        </p:grpSpPr>
        <p:sp>
          <p:nvSpPr>
            <p:cNvPr id="512" name="Google Shape;512;p35"/>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6"/>
          <p:cNvSpPr txBox="1">
            <a:spLocks noGrp="1"/>
          </p:cNvSpPr>
          <p:nvPr>
            <p:ph type="title"/>
          </p:nvPr>
        </p:nvSpPr>
        <p:spPr>
          <a:xfrm>
            <a:off x="779675" y="4572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solidFill>
                  <a:schemeClr val="lt1"/>
                </a:solidFill>
              </a:rPr>
              <a:t>Industry Classifiers</a:t>
            </a:r>
            <a:endParaRPr>
              <a:solidFill>
                <a:schemeClr val="lt1"/>
              </a:solidFill>
            </a:endParaRPr>
          </a:p>
          <a:p>
            <a:pPr marL="0" lvl="0" indent="0" algn="ctr" rtl="0">
              <a:spcBef>
                <a:spcPts val="0"/>
              </a:spcBef>
              <a:spcAft>
                <a:spcPts val="0"/>
              </a:spcAft>
              <a:buNone/>
            </a:pPr>
            <a:endParaRPr>
              <a:solidFill>
                <a:schemeClr val="lt1"/>
              </a:solidFill>
            </a:endParaRPr>
          </a:p>
        </p:txBody>
      </p:sp>
      <p:grpSp>
        <p:nvGrpSpPr>
          <p:cNvPr id="528" name="Google Shape;528;p36"/>
          <p:cNvGrpSpPr/>
          <p:nvPr/>
        </p:nvGrpSpPr>
        <p:grpSpPr>
          <a:xfrm>
            <a:off x="8029405" y="457192"/>
            <a:ext cx="254094" cy="254072"/>
            <a:chOff x="1122400" y="1402350"/>
            <a:chExt cx="654375" cy="654150"/>
          </a:xfrm>
        </p:grpSpPr>
        <p:sp>
          <p:nvSpPr>
            <p:cNvPr id="529" name="Google Shape;529;p36"/>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6"/>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6"/>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6"/>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40" name="Google Shape;540;p36"/>
          <p:cNvGraphicFramePr/>
          <p:nvPr/>
        </p:nvGraphicFramePr>
        <p:xfrm>
          <a:off x="1265850" y="1253285"/>
          <a:ext cx="3000000" cy="3000000"/>
        </p:xfrm>
        <a:graphic>
          <a:graphicData uri="http://schemas.openxmlformats.org/drawingml/2006/table">
            <a:tbl>
              <a:tblPr>
                <a:noFill/>
                <a:tableStyleId>{F902EFED-CB99-4E68-B2E0-829F1749258C}</a:tableStyleId>
              </a:tblPr>
              <a:tblGrid>
                <a:gridCol w="1559700">
                  <a:extLst>
                    <a:ext uri="{9D8B030D-6E8A-4147-A177-3AD203B41FA5}">
                      <a16:colId xmlns:a16="http://schemas.microsoft.com/office/drawing/2014/main" val="20000"/>
                    </a:ext>
                  </a:extLst>
                </a:gridCol>
                <a:gridCol w="1682975">
                  <a:extLst>
                    <a:ext uri="{9D8B030D-6E8A-4147-A177-3AD203B41FA5}">
                      <a16:colId xmlns:a16="http://schemas.microsoft.com/office/drawing/2014/main" val="20001"/>
                    </a:ext>
                  </a:extLst>
                </a:gridCol>
                <a:gridCol w="1665200">
                  <a:extLst>
                    <a:ext uri="{9D8B030D-6E8A-4147-A177-3AD203B41FA5}">
                      <a16:colId xmlns:a16="http://schemas.microsoft.com/office/drawing/2014/main" val="20002"/>
                    </a:ext>
                  </a:extLst>
                </a:gridCol>
                <a:gridCol w="1726275">
                  <a:extLst>
                    <a:ext uri="{9D8B030D-6E8A-4147-A177-3AD203B41FA5}">
                      <a16:colId xmlns:a16="http://schemas.microsoft.com/office/drawing/2014/main" val="20003"/>
                    </a:ext>
                  </a:extLst>
                </a:gridCol>
              </a:tblGrid>
              <a:tr h="490375">
                <a:tc>
                  <a:txBody>
                    <a:bodyPr/>
                    <a:lstStyle/>
                    <a:p>
                      <a:pPr marL="0" lvl="0" indent="0" algn="ctr" rtl="0">
                        <a:spcBef>
                          <a:spcPts val="0"/>
                        </a:spcBef>
                        <a:spcAft>
                          <a:spcPts val="0"/>
                        </a:spcAft>
                        <a:buNone/>
                      </a:pP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id" sz="1600" b="1">
                          <a:solidFill>
                            <a:srgbClr val="FFFFFF"/>
                          </a:solidFill>
                          <a:latin typeface="Roboto"/>
                          <a:ea typeface="Roboto"/>
                          <a:cs typeface="Roboto"/>
                          <a:sym typeface="Roboto"/>
                        </a:rPr>
                        <a:t>GIC</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rgbClr val="000000"/>
                        </a:buClr>
                        <a:buSzPts val="1100"/>
                        <a:buFont typeface="Arial"/>
                        <a:buNone/>
                      </a:pPr>
                      <a:r>
                        <a:rPr lang="id" sz="1600" b="1">
                          <a:solidFill>
                            <a:srgbClr val="FFFFFF"/>
                          </a:solidFill>
                          <a:latin typeface="Roboto"/>
                          <a:ea typeface="Roboto"/>
                          <a:cs typeface="Roboto"/>
                          <a:sym typeface="Roboto"/>
                        </a:rPr>
                        <a:t>SIC</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rgbClr val="000000"/>
                        </a:buClr>
                        <a:buSzPts val="1100"/>
                        <a:buFont typeface="Arial"/>
                        <a:buNone/>
                      </a:pPr>
                      <a:r>
                        <a:rPr lang="id" sz="1600" b="1">
                          <a:solidFill>
                            <a:srgbClr val="FFFFFF"/>
                          </a:solidFill>
                          <a:latin typeface="Roboto"/>
                          <a:ea typeface="Roboto"/>
                          <a:cs typeface="Roboto"/>
                          <a:sym typeface="Roboto"/>
                        </a:rPr>
                        <a:t>NAICS</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26100">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Sector</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11</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12700" lvl="0" indent="0" algn="ctr" rtl="0">
                        <a:spcBef>
                          <a:spcPts val="0"/>
                        </a:spcBef>
                        <a:spcAft>
                          <a:spcPts val="0"/>
                        </a:spcAft>
                        <a:buClr>
                          <a:srgbClr val="000000"/>
                        </a:buClr>
                        <a:buSzPts val="1100"/>
                        <a:buFont typeface="Arial"/>
                        <a:buNone/>
                      </a:pPr>
                      <a:r>
                        <a:rPr lang="id" b="1">
                          <a:solidFill>
                            <a:schemeClr val="dk1"/>
                          </a:solidFill>
                          <a:latin typeface="Roboto"/>
                          <a:ea typeface="Roboto"/>
                          <a:cs typeface="Roboto"/>
                          <a:sym typeface="Roboto"/>
                        </a:rPr>
                        <a:t>64</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latin typeface="Roboto"/>
                          <a:ea typeface="Roboto"/>
                          <a:cs typeface="Roboto"/>
                          <a:sym typeface="Roboto"/>
                        </a:rPr>
                        <a:t>23</a:t>
                      </a:r>
                      <a:endParaRPr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26100">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Group</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24</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000000"/>
                        </a:buClr>
                        <a:buSzPts val="1100"/>
                        <a:buFont typeface="Arial"/>
                        <a:buNone/>
                      </a:pPr>
                      <a:r>
                        <a:rPr lang="id" b="1">
                          <a:solidFill>
                            <a:schemeClr val="dk1"/>
                          </a:solidFill>
                          <a:latin typeface="Roboto"/>
                          <a:ea typeface="Roboto"/>
                          <a:cs typeface="Roboto"/>
                          <a:sym typeface="Roboto"/>
                        </a:rPr>
                        <a:t>232</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latin typeface="Roboto"/>
                          <a:ea typeface="Roboto"/>
                          <a:cs typeface="Roboto"/>
                          <a:sym typeface="Roboto"/>
                        </a:rPr>
                        <a:t>232</a:t>
                      </a:r>
                      <a:endParaRPr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26100">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Industry</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69</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12700" lvl="0" indent="0" algn="ctr" rtl="0">
                        <a:spcBef>
                          <a:spcPts val="0"/>
                        </a:spcBef>
                        <a:spcAft>
                          <a:spcPts val="0"/>
                        </a:spcAft>
                        <a:buClr>
                          <a:srgbClr val="000000"/>
                        </a:buClr>
                        <a:buSzPts val="1100"/>
                        <a:buFont typeface="Arial"/>
                        <a:buNone/>
                      </a:pPr>
                      <a:r>
                        <a:rPr lang="id" b="1">
                          <a:solidFill>
                            <a:schemeClr val="dk1"/>
                          </a:solidFill>
                          <a:latin typeface="Roboto"/>
                          <a:ea typeface="Roboto"/>
                          <a:cs typeface="Roboto"/>
                          <a:sym typeface="Roboto"/>
                        </a:rPr>
                        <a:t>349</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latin typeface="Roboto"/>
                          <a:ea typeface="Roboto"/>
                          <a:cs typeface="Roboto"/>
                          <a:sym typeface="Roboto"/>
                        </a:rPr>
                        <a:t>516</a:t>
                      </a:r>
                      <a:endParaRPr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26100">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Sub-Industry</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000000"/>
                        </a:buClr>
                        <a:buSzPts val="1100"/>
                        <a:buFont typeface="Arial"/>
                        <a:buNone/>
                      </a:pPr>
                      <a:r>
                        <a:rPr lang="id" b="1">
                          <a:solidFill>
                            <a:schemeClr val="dk1"/>
                          </a:solidFill>
                          <a:latin typeface="Roboto"/>
                          <a:ea typeface="Roboto"/>
                          <a:cs typeface="Roboto"/>
                          <a:sym typeface="Roboto"/>
                        </a:rPr>
                        <a:t>154</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12700" lvl="0" indent="0" algn="ctr" rtl="0">
                        <a:spcBef>
                          <a:spcPts val="0"/>
                        </a:spcBef>
                        <a:spcAft>
                          <a:spcPts val="0"/>
                        </a:spcAft>
                        <a:buClr>
                          <a:srgbClr val="000000"/>
                        </a:buClr>
                        <a:buSzPts val="1100"/>
                        <a:buFont typeface="Arial"/>
                        <a:buNone/>
                      </a:pP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grpSp>
        <p:nvGrpSpPr>
          <p:cNvPr id="541" name="Google Shape;541;p36"/>
          <p:cNvGrpSpPr/>
          <p:nvPr/>
        </p:nvGrpSpPr>
        <p:grpSpPr>
          <a:xfrm>
            <a:off x="1493337" y="1029903"/>
            <a:ext cx="389288" cy="389154"/>
            <a:chOff x="1122400" y="1402350"/>
            <a:chExt cx="654375" cy="654150"/>
          </a:xfrm>
        </p:grpSpPr>
        <p:sp>
          <p:nvSpPr>
            <p:cNvPr id="542" name="Google Shape;542;p36"/>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6"/>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6"/>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6"/>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6"/>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6"/>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6"/>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36"/>
          <p:cNvGrpSpPr/>
          <p:nvPr/>
        </p:nvGrpSpPr>
        <p:grpSpPr>
          <a:xfrm>
            <a:off x="7630537" y="4648038"/>
            <a:ext cx="269472" cy="269379"/>
            <a:chOff x="1122400" y="1402350"/>
            <a:chExt cx="654375" cy="654150"/>
          </a:xfrm>
        </p:grpSpPr>
        <p:sp>
          <p:nvSpPr>
            <p:cNvPr id="554" name="Google Shape;554;p36"/>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6"/>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6"/>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6"/>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6"/>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6"/>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6"/>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6"/>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6"/>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6"/>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36"/>
          <p:cNvGrpSpPr/>
          <p:nvPr/>
        </p:nvGrpSpPr>
        <p:grpSpPr>
          <a:xfrm>
            <a:off x="5849586" y="4182665"/>
            <a:ext cx="631210" cy="630993"/>
            <a:chOff x="1122400" y="1402350"/>
            <a:chExt cx="654375" cy="654150"/>
          </a:xfrm>
        </p:grpSpPr>
        <p:sp>
          <p:nvSpPr>
            <p:cNvPr id="566" name="Google Shape;566;p36"/>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6"/>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6"/>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6"/>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6"/>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6"/>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36"/>
          <p:cNvGrpSpPr/>
          <p:nvPr/>
        </p:nvGrpSpPr>
        <p:grpSpPr>
          <a:xfrm>
            <a:off x="779675" y="4417269"/>
            <a:ext cx="572774" cy="572708"/>
            <a:chOff x="1122400" y="1402350"/>
            <a:chExt cx="654375" cy="654150"/>
          </a:xfrm>
        </p:grpSpPr>
        <p:sp>
          <p:nvSpPr>
            <p:cNvPr id="578" name="Google Shape;578;p36"/>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6"/>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6"/>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6"/>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6"/>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6"/>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7"/>
          <p:cNvSpPr txBox="1">
            <a:spLocks noGrp="1"/>
          </p:cNvSpPr>
          <p:nvPr>
            <p:ph type="title"/>
          </p:nvPr>
        </p:nvSpPr>
        <p:spPr>
          <a:xfrm>
            <a:off x="768750" y="222300"/>
            <a:ext cx="760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solidFill>
                  <a:schemeClr val="lt1"/>
                </a:solidFill>
              </a:rPr>
              <a:t>Industry Classifiers Adj R^2</a:t>
            </a:r>
            <a:endParaRPr>
              <a:solidFill>
                <a:schemeClr val="lt1"/>
              </a:solidFill>
            </a:endParaRPr>
          </a:p>
          <a:p>
            <a:pPr marL="0" lvl="0" indent="0" algn="ctr" rtl="0">
              <a:spcBef>
                <a:spcPts val="0"/>
              </a:spcBef>
              <a:spcAft>
                <a:spcPts val="0"/>
              </a:spcAft>
              <a:buNone/>
            </a:pPr>
            <a:endParaRPr>
              <a:solidFill>
                <a:schemeClr val="lt1"/>
              </a:solidFill>
            </a:endParaRPr>
          </a:p>
        </p:txBody>
      </p:sp>
      <p:grpSp>
        <p:nvGrpSpPr>
          <p:cNvPr id="594" name="Google Shape;594;p37"/>
          <p:cNvGrpSpPr/>
          <p:nvPr/>
        </p:nvGrpSpPr>
        <p:grpSpPr>
          <a:xfrm>
            <a:off x="8029405" y="457192"/>
            <a:ext cx="254094" cy="254072"/>
            <a:chOff x="1122400" y="1402350"/>
            <a:chExt cx="654375" cy="654150"/>
          </a:xfrm>
        </p:grpSpPr>
        <p:sp>
          <p:nvSpPr>
            <p:cNvPr id="595" name="Google Shape;595;p37"/>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06" name="Google Shape;606;p37"/>
          <p:cNvGraphicFramePr/>
          <p:nvPr/>
        </p:nvGraphicFramePr>
        <p:xfrm>
          <a:off x="535425" y="977885"/>
          <a:ext cx="3000000" cy="3000000"/>
        </p:xfrm>
        <a:graphic>
          <a:graphicData uri="http://schemas.openxmlformats.org/drawingml/2006/table">
            <a:tbl>
              <a:tblPr>
                <a:noFill/>
                <a:tableStyleId>{F902EFED-CB99-4E68-B2E0-829F1749258C}</a:tableStyleId>
              </a:tblPr>
              <a:tblGrid>
                <a:gridCol w="1531925">
                  <a:extLst>
                    <a:ext uri="{9D8B030D-6E8A-4147-A177-3AD203B41FA5}">
                      <a16:colId xmlns:a16="http://schemas.microsoft.com/office/drawing/2014/main" val="20000"/>
                    </a:ext>
                  </a:extLst>
                </a:gridCol>
                <a:gridCol w="882575">
                  <a:extLst>
                    <a:ext uri="{9D8B030D-6E8A-4147-A177-3AD203B41FA5}">
                      <a16:colId xmlns:a16="http://schemas.microsoft.com/office/drawing/2014/main" val="20001"/>
                    </a:ext>
                  </a:extLst>
                </a:gridCol>
                <a:gridCol w="1326950">
                  <a:extLst>
                    <a:ext uri="{9D8B030D-6E8A-4147-A177-3AD203B41FA5}">
                      <a16:colId xmlns:a16="http://schemas.microsoft.com/office/drawing/2014/main" val="20002"/>
                    </a:ext>
                  </a:extLst>
                </a:gridCol>
                <a:gridCol w="974575">
                  <a:extLst>
                    <a:ext uri="{9D8B030D-6E8A-4147-A177-3AD203B41FA5}">
                      <a16:colId xmlns:a16="http://schemas.microsoft.com/office/drawing/2014/main" val="20003"/>
                    </a:ext>
                  </a:extLst>
                </a:gridCol>
                <a:gridCol w="1213800">
                  <a:extLst>
                    <a:ext uri="{9D8B030D-6E8A-4147-A177-3AD203B41FA5}">
                      <a16:colId xmlns:a16="http://schemas.microsoft.com/office/drawing/2014/main" val="20004"/>
                    </a:ext>
                  </a:extLst>
                </a:gridCol>
                <a:gridCol w="969700">
                  <a:extLst>
                    <a:ext uri="{9D8B030D-6E8A-4147-A177-3AD203B41FA5}">
                      <a16:colId xmlns:a16="http://schemas.microsoft.com/office/drawing/2014/main" val="20005"/>
                    </a:ext>
                  </a:extLst>
                </a:gridCol>
                <a:gridCol w="1174400">
                  <a:extLst>
                    <a:ext uri="{9D8B030D-6E8A-4147-A177-3AD203B41FA5}">
                      <a16:colId xmlns:a16="http://schemas.microsoft.com/office/drawing/2014/main" val="20006"/>
                    </a:ext>
                  </a:extLst>
                </a:gridCol>
              </a:tblGrid>
              <a:tr h="516150">
                <a:tc rowSpan="2">
                  <a:txBody>
                    <a:bodyPr/>
                    <a:lstStyle/>
                    <a:p>
                      <a:pPr marL="0" lvl="0" indent="0" algn="ctr" rtl="0">
                        <a:spcBef>
                          <a:spcPts val="0"/>
                        </a:spcBef>
                        <a:spcAft>
                          <a:spcPts val="0"/>
                        </a:spcAft>
                        <a:buNone/>
                      </a:pP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gridSpan="2">
                  <a:txBody>
                    <a:bodyPr/>
                    <a:lstStyle/>
                    <a:p>
                      <a:pPr marL="0" lvl="0" indent="0" algn="ctr" rtl="0">
                        <a:spcBef>
                          <a:spcPts val="0"/>
                        </a:spcBef>
                        <a:spcAft>
                          <a:spcPts val="0"/>
                        </a:spcAft>
                        <a:buNone/>
                      </a:pPr>
                      <a:r>
                        <a:rPr lang="id" sz="1600" b="1">
                          <a:solidFill>
                            <a:srgbClr val="FFFFFF"/>
                          </a:solidFill>
                          <a:latin typeface="Roboto"/>
                          <a:ea typeface="Roboto"/>
                          <a:cs typeface="Roboto"/>
                          <a:sym typeface="Roboto"/>
                        </a:rPr>
                        <a:t>GIC</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hMerge="1">
                  <a:txBody>
                    <a:bodyPr/>
                    <a:lstStyle/>
                    <a:p>
                      <a:endParaRPr lang="en-US"/>
                    </a:p>
                  </a:txBody>
                  <a:tcPr/>
                </a:tc>
                <a:tc gridSpan="2">
                  <a:txBody>
                    <a:bodyPr/>
                    <a:lstStyle/>
                    <a:p>
                      <a:pPr marL="0" lvl="0" indent="0" algn="ctr" rtl="0">
                        <a:spcBef>
                          <a:spcPts val="0"/>
                        </a:spcBef>
                        <a:spcAft>
                          <a:spcPts val="0"/>
                        </a:spcAft>
                        <a:buNone/>
                      </a:pPr>
                      <a:r>
                        <a:rPr lang="id" sz="1600" b="1">
                          <a:solidFill>
                            <a:srgbClr val="FFFFFF"/>
                          </a:solidFill>
                          <a:latin typeface="Roboto"/>
                          <a:ea typeface="Roboto"/>
                          <a:cs typeface="Roboto"/>
                          <a:sym typeface="Roboto"/>
                        </a:rPr>
                        <a:t>SIC</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hMerge="1">
                  <a:txBody>
                    <a:bodyPr/>
                    <a:lstStyle/>
                    <a:p>
                      <a:endParaRPr lang="en-US"/>
                    </a:p>
                  </a:txBody>
                  <a:tcPr/>
                </a:tc>
                <a:tc gridSpan="2">
                  <a:txBody>
                    <a:bodyPr/>
                    <a:lstStyle/>
                    <a:p>
                      <a:pPr marL="0" lvl="0" indent="0" algn="ctr" rtl="0">
                        <a:spcBef>
                          <a:spcPts val="0"/>
                        </a:spcBef>
                        <a:spcAft>
                          <a:spcPts val="0"/>
                        </a:spcAft>
                        <a:buNone/>
                      </a:pPr>
                      <a:r>
                        <a:rPr lang="id" sz="1600" b="1">
                          <a:solidFill>
                            <a:srgbClr val="FFFFFF"/>
                          </a:solidFill>
                          <a:latin typeface="Roboto"/>
                          <a:ea typeface="Roboto"/>
                          <a:cs typeface="Roboto"/>
                          <a:sym typeface="Roboto"/>
                        </a:rPr>
                        <a:t>NAICS</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hMerge="1">
                  <a:txBody>
                    <a:bodyPr/>
                    <a:lstStyle/>
                    <a:p>
                      <a:endParaRPr lang="en-US"/>
                    </a:p>
                  </a:txBody>
                  <a:tcPr/>
                </a:tc>
                <a:extLst>
                  <a:ext uri="{0D108BD9-81ED-4DB2-BD59-A6C34878D82A}">
                    <a16:rowId xmlns:a16="http://schemas.microsoft.com/office/drawing/2014/main" val="10000"/>
                  </a:ext>
                </a:extLst>
              </a:tr>
              <a:tr h="713800">
                <a:tc vMerge="1">
                  <a:txBody>
                    <a:bodyPr/>
                    <a:lstStyle/>
                    <a:p>
                      <a:endParaRPr lang="en-US"/>
                    </a:p>
                  </a:txBody>
                  <a:tcPr/>
                </a:tc>
                <a:tc>
                  <a:txBody>
                    <a:bodyPr/>
                    <a:lstStyle/>
                    <a:p>
                      <a:pPr marL="0" lvl="0" indent="0" algn="ctr" rtl="0">
                        <a:spcBef>
                          <a:spcPts val="0"/>
                        </a:spcBef>
                        <a:spcAft>
                          <a:spcPts val="0"/>
                        </a:spcAft>
                        <a:buNone/>
                      </a:pPr>
                      <a:r>
                        <a:rPr lang="id" sz="1600" b="1">
                          <a:solidFill>
                            <a:srgbClr val="FFFFFF"/>
                          </a:solidFill>
                          <a:latin typeface="Roboto"/>
                          <a:ea typeface="Roboto"/>
                          <a:cs typeface="Roboto"/>
                          <a:sym typeface="Roboto"/>
                        </a:rPr>
                        <a:t>Count</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id" sz="1600" b="1">
                          <a:solidFill>
                            <a:srgbClr val="FFFFFF"/>
                          </a:solidFill>
                          <a:latin typeface="Roboto"/>
                          <a:ea typeface="Roboto"/>
                          <a:cs typeface="Roboto"/>
                          <a:sym typeface="Roboto"/>
                        </a:rPr>
                        <a:t>Mean Adj R^2</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id" sz="1600" b="1">
                          <a:solidFill>
                            <a:srgbClr val="FFFFFF"/>
                          </a:solidFill>
                          <a:latin typeface="Roboto"/>
                          <a:ea typeface="Roboto"/>
                          <a:cs typeface="Roboto"/>
                          <a:sym typeface="Roboto"/>
                        </a:rPr>
                        <a:t>Count</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id" sz="1600" b="1">
                          <a:solidFill>
                            <a:schemeClr val="lt2"/>
                          </a:solidFill>
                          <a:latin typeface="Roboto"/>
                          <a:ea typeface="Roboto"/>
                          <a:cs typeface="Roboto"/>
                          <a:sym typeface="Roboto"/>
                        </a:rPr>
                        <a:t>Mean Adj R^2</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id" sz="1600" b="1">
                          <a:solidFill>
                            <a:srgbClr val="FFFFFF"/>
                          </a:solidFill>
                          <a:latin typeface="Roboto"/>
                          <a:ea typeface="Roboto"/>
                          <a:cs typeface="Roboto"/>
                          <a:sym typeface="Roboto"/>
                        </a:rPr>
                        <a:t>Count</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id" sz="1600" b="1">
                          <a:solidFill>
                            <a:schemeClr val="lt2"/>
                          </a:solidFill>
                          <a:latin typeface="Roboto"/>
                          <a:ea typeface="Roboto"/>
                          <a:cs typeface="Roboto"/>
                          <a:sym typeface="Roboto"/>
                        </a:rPr>
                        <a:t>Mean Adj R^2</a:t>
                      </a:r>
                      <a:endParaRPr sz="1600" b="1">
                        <a:solidFill>
                          <a:srgbClr val="FFFFFF"/>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551125">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Sector</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a:solidFill>
                            <a:schemeClr val="dk1"/>
                          </a:solidFill>
                          <a:latin typeface="Roboto"/>
                          <a:ea typeface="Roboto"/>
                          <a:cs typeface="Roboto"/>
                          <a:sym typeface="Roboto"/>
                        </a:rPr>
                        <a:t>11</a:t>
                      </a:r>
                      <a:endParaRPr>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0.103</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12700" lvl="0" indent="0" algn="ctr" rtl="0">
                        <a:spcBef>
                          <a:spcPts val="0"/>
                        </a:spcBef>
                        <a:spcAft>
                          <a:spcPts val="0"/>
                        </a:spcAft>
                        <a:buClr>
                          <a:srgbClr val="000000"/>
                        </a:buClr>
                        <a:buSzPts val="1100"/>
                        <a:buFont typeface="Arial"/>
                        <a:buNone/>
                      </a:pPr>
                      <a:r>
                        <a:rPr lang="id">
                          <a:solidFill>
                            <a:schemeClr val="dk1"/>
                          </a:solidFill>
                          <a:latin typeface="Roboto"/>
                          <a:ea typeface="Roboto"/>
                          <a:cs typeface="Roboto"/>
                          <a:sym typeface="Roboto"/>
                        </a:rPr>
                        <a:t>64</a:t>
                      </a:r>
                      <a:endParaRPr>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latin typeface="Roboto"/>
                          <a:ea typeface="Roboto"/>
                          <a:cs typeface="Roboto"/>
                          <a:sym typeface="Roboto"/>
                        </a:rPr>
                        <a:t>0.107</a:t>
                      </a:r>
                      <a:endParaRPr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a:latin typeface="Roboto"/>
                          <a:ea typeface="Roboto"/>
                          <a:cs typeface="Roboto"/>
                          <a:sym typeface="Roboto"/>
                        </a:rPr>
                        <a:t>23</a:t>
                      </a:r>
                      <a:endParaRPr>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latin typeface="Roboto"/>
                          <a:ea typeface="Roboto"/>
                          <a:cs typeface="Roboto"/>
                          <a:sym typeface="Roboto"/>
                        </a:rPr>
                        <a:t>0.073</a:t>
                      </a:r>
                      <a:endParaRPr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57700">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Group</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a:solidFill>
                            <a:schemeClr val="dk1"/>
                          </a:solidFill>
                          <a:latin typeface="Roboto"/>
                          <a:ea typeface="Roboto"/>
                          <a:cs typeface="Roboto"/>
                          <a:sym typeface="Roboto"/>
                        </a:rPr>
                        <a:t>24</a:t>
                      </a:r>
                      <a:endParaRPr>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0.112</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000000"/>
                        </a:buClr>
                        <a:buSzPts val="1100"/>
                        <a:buFont typeface="Arial"/>
                        <a:buNone/>
                      </a:pPr>
                      <a:r>
                        <a:rPr lang="id">
                          <a:solidFill>
                            <a:schemeClr val="dk1"/>
                          </a:solidFill>
                          <a:latin typeface="Roboto"/>
                          <a:ea typeface="Roboto"/>
                          <a:cs typeface="Roboto"/>
                          <a:sym typeface="Roboto"/>
                        </a:rPr>
                        <a:t>232</a:t>
                      </a:r>
                      <a:endParaRPr>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latin typeface="Roboto"/>
                          <a:ea typeface="Roboto"/>
                          <a:cs typeface="Roboto"/>
                          <a:sym typeface="Roboto"/>
                        </a:rPr>
                        <a:t>0.116</a:t>
                      </a:r>
                      <a:endParaRPr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a:latin typeface="Roboto"/>
                          <a:ea typeface="Roboto"/>
                          <a:cs typeface="Roboto"/>
                          <a:sym typeface="Roboto"/>
                        </a:rPr>
                        <a:t>232</a:t>
                      </a:r>
                      <a:endParaRPr>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latin typeface="Roboto"/>
                          <a:ea typeface="Roboto"/>
                          <a:cs typeface="Roboto"/>
                          <a:sym typeface="Roboto"/>
                        </a:rPr>
                        <a:t>0.127</a:t>
                      </a:r>
                      <a:endParaRPr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19150">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Industry</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a:solidFill>
                            <a:schemeClr val="dk1"/>
                          </a:solidFill>
                          <a:latin typeface="Roboto"/>
                          <a:ea typeface="Roboto"/>
                          <a:cs typeface="Roboto"/>
                          <a:sym typeface="Roboto"/>
                        </a:rPr>
                        <a:t>69</a:t>
                      </a:r>
                      <a:endParaRPr>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0.139</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28575" cap="flat" cmpd="sng">
                      <a:solidFill>
                        <a:schemeClr val="dk1"/>
                      </a:solidFill>
                      <a:prstDash val="dot"/>
                      <a:round/>
                      <a:headEnd type="none" w="sm" len="sm"/>
                      <a:tailEnd type="none" w="sm" len="sm"/>
                    </a:lnB>
                    <a:solidFill>
                      <a:schemeClr val="lt1"/>
                    </a:solidFill>
                  </a:tcPr>
                </a:tc>
                <a:tc>
                  <a:txBody>
                    <a:bodyPr/>
                    <a:lstStyle/>
                    <a:p>
                      <a:pPr marL="12700" lvl="0" indent="0" algn="ctr" rtl="0">
                        <a:spcBef>
                          <a:spcPts val="0"/>
                        </a:spcBef>
                        <a:spcAft>
                          <a:spcPts val="0"/>
                        </a:spcAft>
                        <a:buClr>
                          <a:srgbClr val="000000"/>
                        </a:buClr>
                        <a:buSzPts val="1100"/>
                        <a:buFont typeface="Arial"/>
                        <a:buNone/>
                      </a:pPr>
                      <a:r>
                        <a:rPr lang="id">
                          <a:solidFill>
                            <a:schemeClr val="dk1"/>
                          </a:solidFill>
                          <a:latin typeface="Roboto"/>
                          <a:ea typeface="Roboto"/>
                          <a:cs typeface="Roboto"/>
                          <a:sym typeface="Roboto"/>
                        </a:rPr>
                        <a:t>349</a:t>
                      </a:r>
                      <a:endParaRPr>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latin typeface="Roboto"/>
                          <a:ea typeface="Roboto"/>
                          <a:cs typeface="Roboto"/>
                          <a:sym typeface="Roboto"/>
                        </a:rPr>
                        <a:t>0.126</a:t>
                      </a:r>
                      <a:endParaRPr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a:latin typeface="Roboto"/>
                          <a:ea typeface="Roboto"/>
                          <a:cs typeface="Roboto"/>
                          <a:sym typeface="Roboto"/>
                        </a:rPr>
                        <a:t>516</a:t>
                      </a:r>
                      <a:endParaRPr>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b="1">
                          <a:latin typeface="Roboto"/>
                          <a:ea typeface="Roboto"/>
                          <a:cs typeface="Roboto"/>
                          <a:sym typeface="Roboto"/>
                        </a:rPr>
                        <a:t>0.129</a:t>
                      </a:r>
                      <a:endParaRPr b="1">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604425">
                <a:tc>
                  <a:txBody>
                    <a:bodyPr/>
                    <a:lstStyle/>
                    <a:p>
                      <a:pPr marL="0" lvl="0" indent="0" algn="ctr" rtl="0">
                        <a:spcBef>
                          <a:spcPts val="0"/>
                        </a:spcBef>
                        <a:spcAft>
                          <a:spcPts val="0"/>
                        </a:spcAft>
                        <a:buNone/>
                      </a:pPr>
                      <a:r>
                        <a:rPr lang="id" b="1">
                          <a:solidFill>
                            <a:schemeClr val="dk1"/>
                          </a:solidFill>
                          <a:latin typeface="Roboto"/>
                          <a:ea typeface="Roboto"/>
                          <a:cs typeface="Roboto"/>
                          <a:sym typeface="Roboto"/>
                        </a:rPr>
                        <a:t>Sub-Industry</a:t>
                      </a:r>
                      <a:endParaRPr b="1">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000000"/>
                        </a:buClr>
                        <a:buSzPts val="1100"/>
                        <a:buFont typeface="Arial"/>
                        <a:buNone/>
                      </a:pPr>
                      <a:r>
                        <a:rPr lang="id">
                          <a:solidFill>
                            <a:schemeClr val="dk1"/>
                          </a:solidFill>
                          <a:latin typeface="Roboto"/>
                          <a:ea typeface="Roboto"/>
                          <a:cs typeface="Roboto"/>
                          <a:sym typeface="Roboto"/>
                        </a:rPr>
                        <a:t>154</a:t>
                      </a:r>
                      <a:endParaRPr>
                        <a:solidFill>
                          <a:schemeClr val="dk1"/>
                        </a:solidFill>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28575" cap="flat" cmpd="sng">
                      <a:solidFill>
                        <a:schemeClr val="dk1"/>
                      </a:solidFill>
                      <a:prstDash val="dot"/>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id" sz="2000" b="1" u="sng">
                          <a:solidFill>
                            <a:schemeClr val="dk1"/>
                          </a:solidFill>
                          <a:latin typeface="Roboto"/>
                          <a:ea typeface="Roboto"/>
                          <a:cs typeface="Roboto"/>
                          <a:sym typeface="Roboto"/>
                        </a:rPr>
                        <a:t>0.167</a:t>
                      </a:r>
                      <a:endParaRPr sz="2000" b="1" u="sng">
                        <a:solidFill>
                          <a:schemeClr val="dk1"/>
                        </a:solidFill>
                        <a:latin typeface="Roboto"/>
                        <a:ea typeface="Roboto"/>
                        <a:cs typeface="Roboto"/>
                        <a:sym typeface="Roboto"/>
                      </a:endParaRPr>
                    </a:p>
                  </a:txBody>
                  <a:tcPr marL="91425" marR="91425" marT="91425" marB="91425" anchor="ctr">
                    <a:lnL w="28575" cap="flat" cmpd="sng">
                      <a:solidFill>
                        <a:schemeClr val="dk1"/>
                      </a:solidFill>
                      <a:prstDash val="dot"/>
                      <a:round/>
                      <a:headEnd type="none" w="sm" len="sm"/>
                      <a:tailEnd type="none" w="sm" len="sm"/>
                    </a:lnL>
                    <a:lnR w="28575" cap="flat" cmpd="sng">
                      <a:solidFill>
                        <a:schemeClr val="dk1"/>
                      </a:solidFill>
                      <a:prstDash val="dot"/>
                      <a:round/>
                      <a:headEnd type="none" w="sm" len="sm"/>
                      <a:tailEnd type="none" w="sm" len="sm"/>
                    </a:lnR>
                    <a:lnT w="28575" cap="flat" cmpd="sng">
                      <a:solidFill>
                        <a:schemeClr val="dk1"/>
                      </a:solidFill>
                      <a:prstDash val="dot"/>
                      <a:round/>
                      <a:headEnd type="none" w="sm" len="sm"/>
                      <a:tailEnd type="none" w="sm" len="sm"/>
                    </a:lnT>
                    <a:lnB w="28575" cap="flat" cmpd="sng">
                      <a:solidFill>
                        <a:schemeClr val="dk1"/>
                      </a:solidFill>
                      <a:prstDash val="dot"/>
                      <a:round/>
                      <a:headEnd type="none" w="sm" len="sm"/>
                      <a:tailEnd type="none" w="sm" len="sm"/>
                    </a:lnB>
                    <a:solidFill>
                      <a:schemeClr val="lt1"/>
                    </a:solidFill>
                  </a:tcPr>
                </a:tc>
                <a:tc>
                  <a:txBody>
                    <a:bodyPr/>
                    <a:lstStyle/>
                    <a:p>
                      <a:pPr marL="12700" lvl="0" indent="0" algn="ctr" rtl="0">
                        <a:spcBef>
                          <a:spcPts val="0"/>
                        </a:spcBef>
                        <a:spcAft>
                          <a:spcPts val="0"/>
                        </a:spcAft>
                        <a:buClr>
                          <a:srgbClr val="000000"/>
                        </a:buClr>
                        <a:buSzPts val="1100"/>
                        <a:buFont typeface="Arial"/>
                        <a:buNone/>
                      </a:pPr>
                      <a:endParaRPr>
                        <a:solidFill>
                          <a:schemeClr val="dk1"/>
                        </a:solidFill>
                        <a:latin typeface="Roboto"/>
                        <a:ea typeface="Roboto"/>
                        <a:cs typeface="Roboto"/>
                        <a:sym typeface="Roboto"/>
                      </a:endParaRPr>
                    </a:p>
                  </a:txBody>
                  <a:tcPr marL="91425" marR="91425" marT="91425" marB="91425" anchor="ctr">
                    <a:lnL w="28575" cap="flat" cmpd="sng">
                      <a:solidFill>
                        <a:schemeClr val="dk1"/>
                      </a:solidFill>
                      <a:prstDash val="dot"/>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latin typeface="Roboto"/>
                        <a:ea typeface="Roboto"/>
                        <a:cs typeface="Roboto"/>
                        <a:sym typeface="Roboto"/>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grpSp>
        <p:nvGrpSpPr>
          <p:cNvPr id="607" name="Google Shape;607;p37"/>
          <p:cNvGrpSpPr/>
          <p:nvPr/>
        </p:nvGrpSpPr>
        <p:grpSpPr>
          <a:xfrm>
            <a:off x="1257887" y="711278"/>
            <a:ext cx="389288" cy="389154"/>
            <a:chOff x="1122400" y="1402350"/>
            <a:chExt cx="654375" cy="654150"/>
          </a:xfrm>
        </p:grpSpPr>
        <p:sp>
          <p:nvSpPr>
            <p:cNvPr id="608" name="Google Shape;608;p37"/>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rgbClr val="3BC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37"/>
          <p:cNvGrpSpPr/>
          <p:nvPr/>
        </p:nvGrpSpPr>
        <p:grpSpPr>
          <a:xfrm>
            <a:off x="7830612" y="4363463"/>
            <a:ext cx="269472" cy="269379"/>
            <a:chOff x="1122400" y="1402350"/>
            <a:chExt cx="654375" cy="654150"/>
          </a:xfrm>
        </p:grpSpPr>
        <p:sp>
          <p:nvSpPr>
            <p:cNvPr id="620" name="Google Shape;620;p37"/>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7"/>
          <p:cNvGrpSpPr/>
          <p:nvPr/>
        </p:nvGrpSpPr>
        <p:grpSpPr>
          <a:xfrm>
            <a:off x="6281286" y="4388127"/>
            <a:ext cx="631210" cy="630993"/>
            <a:chOff x="1122400" y="1402350"/>
            <a:chExt cx="654375" cy="654150"/>
          </a:xfrm>
        </p:grpSpPr>
        <p:sp>
          <p:nvSpPr>
            <p:cNvPr id="632" name="Google Shape;632;p37"/>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7"/>
          <p:cNvGrpSpPr/>
          <p:nvPr/>
        </p:nvGrpSpPr>
        <p:grpSpPr>
          <a:xfrm>
            <a:off x="327800" y="4385032"/>
            <a:ext cx="572774" cy="572708"/>
            <a:chOff x="1122400" y="1402350"/>
            <a:chExt cx="654375" cy="654150"/>
          </a:xfrm>
        </p:grpSpPr>
        <p:sp>
          <p:nvSpPr>
            <p:cNvPr id="644" name="Google Shape;644;p37"/>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8"/>
          <p:cNvSpPr txBox="1">
            <a:spLocks noGrp="1"/>
          </p:cNvSpPr>
          <p:nvPr>
            <p:ph type="title"/>
          </p:nvPr>
        </p:nvSpPr>
        <p:spPr>
          <a:xfrm>
            <a:off x="672300" y="222300"/>
            <a:ext cx="8074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solidFill>
                  <a:schemeClr val="lt1"/>
                </a:solidFill>
              </a:rPr>
              <a:t>GIC Sub Industry Classifiers Early 2020 Returns</a:t>
            </a:r>
            <a:endParaRPr>
              <a:solidFill>
                <a:schemeClr val="lt1"/>
              </a:solidFill>
            </a:endParaRPr>
          </a:p>
          <a:p>
            <a:pPr marL="0" lvl="0" indent="0" algn="ctr" rtl="0">
              <a:spcBef>
                <a:spcPts val="0"/>
              </a:spcBef>
              <a:spcAft>
                <a:spcPts val="0"/>
              </a:spcAft>
              <a:buNone/>
            </a:pPr>
            <a:endParaRPr>
              <a:solidFill>
                <a:schemeClr val="lt1"/>
              </a:solidFill>
            </a:endParaRPr>
          </a:p>
        </p:txBody>
      </p:sp>
      <p:grpSp>
        <p:nvGrpSpPr>
          <p:cNvPr id="660" name="Google Shape;660;p38"/>
          <p:cNvGrpSpPr/>
          <p:nvPr/>
        </p:nvGrpSpPr>
        <p:grpSpPr>
          <a:xfrm>
            <a:off x="327780" y="4703617"/>
            <a:ext cx="254094" cy="254072"/>
            <a:chOff x="1122400" y="1402350"/>
            <a:chExt cx="654375" cy="654150"/>
          </a:xfrm>
        </p:grpSpPr>
        <p:sp>
          <p:nvSpPr>
            <p:cNvPr id="661" name="Google Shape;661;p38"/>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8"/>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72" name="Google Shape;672;p38"/>
          <p:cNvGraphicFramePr/>
          <p:nvPr/>
        </p:nvGraphicFramePr>
        <p:xfrm>
          <a:off x="814088" y="1163700"/>
          <a:ext cx="3000000" cy="3000000"/>
        </p:xfrm>
        <a:graphic>
          <a:graphicData uri="http://schemas.openxmlformats.org/drawingml/2006/table">
            <a:tbl>
              <a:tblPr>
                <a:noFill/>
                <a:tableStyleId>{E2259F3F-2119-4B11-B9A9-ACE96FD03951}</a:tableStyleId>
              </a:tblPr>
              <a:tblGrid>
                <a:gridCol w="2981625">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gridCol w="895350">
                  <a:extLst>
                    <a:ext uri="{9D8B030D-6E8A-4147-A177-3AD203B41FA5}">
                      <a16:colId xmlns:a16="http://schemas.microsoft.com/office/drawing/2014/main" val="20003"/>
                    </a:ext>
                  </a:extLst>
                </a:gridCol>
                <a:gridCol w="819150">
                  <a:extLst>
                    <a:ext uri="{9D8B030D-6E8A-4147-A177-3AD203B41FA5}">
                      <a16:colId xmlns:a16="http://schemas.microsoft.com/office/drawing/2014/main" val="20004"/>
                    </a:ext>
                  </a:extLst>
                </a:gridCol>
                <a:gridCol w="819150">
                  <a:extLst>
                    <a:ext uri="{9D8B030D-6E8A-4147-A177-3AD203B41FA5}">
                      <a16:colId xmlns:a16="http://schemas.microsoft.com/office/drawing/2014/main" val="20005"/>
                    </a:ext>
                  </a:extLst>
                </a:gridCol>
                <a:gridCol w="781050">
                  <a:extLst>
                    <a:ext uri="{9D8B030D-6E8A-4147-A177-3AD203B41FA5}">
                      <a16:colId xmlns:a16="http://schemas.microsoft.com/office/drawing/2014/main" val="20006"/>
                    </a:ext>
                  </a:extLst>
                </a:gridCol>
              </a:tblGrid>
              <a:tr h="257175">
                <a:tc>
                  <a:txBody>
                    <a:bodyPr/>
                    <a:lstStyle/>
                    <a:p>
                      <a:pPr marL="0" lvl="0" indent="0" algn="l" rtl="0">
                        <a:spcBef>
                          <a:spcPts val="0"/>
                        </a:spcBef>
                        <a:spcAft>
                          <a:spcPts val="0"/>
                        </a:spcAft>
                        <a:buNone/>
                      </a:pPr>
                      <a:endParaRPr b="1"/>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Coef</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Std Err</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P&gt;|t|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[0.025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0.975]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57175">
                <a:tc>
                  <a:txBody>
                    <a:bodyPr/>
                    <a:lstStyle/>
                    <a:p>
                      <a:pPr marL="0" lvl="0" indent="0" algn="ctr" rtl="0">
                        <a:lnSpc>
                          <a:spcPct val="115000"/>
                        </a:lnSpc>
                        <a:spcBef>
                          <a:spcPts val="0"/>
                        </a:spcBef>
                        <a:spcAft>
                          <a:spcPts val="0"/>
                        </a:spcAft>
                        <a:buNone/>
                      </a:pPr>
                      <a:r>
                        <a:rPr lang="id" sz="1050" b="1">
                          <a:solidFill>
                            <a:schemeClr val="dk1"/>
                          </a:solidFill>
                        </a:rPr>
                        <a:t>Oil &amp; Gas Drilling</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-0.7784</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0.145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-5.372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-1.063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-0.494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57175">
                <a:tc>
                  <a:txBody>
                    <a:bodyPr/>
                    <a:lstStyle/>
                    <a:p>
                      <a:pPr marL="0" lvl="0" indent="0" algn="ctr" rtl="0">
                        <a:lnSpc>
                          <a:spcPct val="115000"/>
                        </a:lnSpc>
                        <a:spcBef>
                          <a:spcPts val="0"/>
                        </a:spcBef>
                        <a:spcAft>
                          <a:spcPts val="0"/>
                        </a:spcAft>
                        <a:buNone/>
                      </a:pPr>
                      <a:r>
                        <a:rPr lang="id" sz="1050" b="1">
                          <a:solidFill>
                            <a:schemeClr val="dk1"/>
                          </a:solidFill>
                        </a:rPr>
                        <a:t>Oil &amp; Gas Exploration &amp; Production</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-0.6594</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0.048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-13.652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-0.754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-0.565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57175">
                <a:tc>
                  <a:txBody>
                    <a:bodyPr/>
                    <a:lstStyle/>
                    <a:p>
                      <a:pPr marL="0" lvl="0" indent="0" algn="ctr" rtl="0">
                        <a:lnSpc>
                          <a:spcPct val="115000"/>
                        </a:lnSpc>
                        <a:spcBef>
                          <a:spcPts val="0"/>
                        </a:spcBef>
                        <a:spcAft>
                          <a:spcPts val="0"/>
                        </a:spcAft>
                        <a:buNone/>
                      </a:pPr>
                      <a:r>
                        <a:rPr lang="id" sz="1050" b="1">
                          <a:solidFill>
                            <a:schemeClr val="dk1"/>
                          </a:solidFill>
                        </a:rPr>
                        <a:t>Oil &amp; Gas Equipment &amp; Services</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-0.6312</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0.059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-10.670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-0.747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-0.515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57175">
                <a:tc>
                  <a:txBody>
                    <a:bodyPr/>
                    <a:lstStyle/>
                    <a:p>
                      <a:pPr marL="0" lvl="0" indent="0" algn="ctr" rtl="0">
                        <a:lnSpc>
                          <a:spcPct val="115000"/>
                        </a:lnSpc>
                        <a:spcBef>
                          <a:spcPts val="0"/>
                        </a:spcBef>
                        <a:spcAft>
                          <a:spcPts val="0"/>
                        </a:spcAft>
                        <a:buNone/>
                      </a:pPr>
                      <a:r>
                        <a:rPr lang="id" sz="1050" b="1">
                          <a:solidFill>
                            <a:schemeClr val="dk1"/>
                          </a:solidFill>
                        </a:rPr>
                        <a:t>Department Stores</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-0.6250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0.145</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-4.313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-0.909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-0.341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57175">
                <a:tc>
                  <a:txBody>
                    <a:bodyPr/>
                    <a:lstStyle/>
                    <a:p>
                      <a:pPr marL="0" lvl="0" indent="0" algn="ctr" rtl="0">
                        <a:lnSpc>
                          <a:spcPct val="115000"/>
                        </a:lnSpc>
                        <a:spcBef>
                          <a:spcPts val="0"/>
                        </a:spcBef>
                        <a:spcAft>
                          <a:spcPts val="0"/>
                        </a:spcAft>
                        <a:buNone/>
                      </a:pPr>
                      <a:r>
                        <a:rPr lang="id" sz="1050" b="1">
                          <a:solidFill>
                            <a:schemeClr val="dk1"/>
                          </a:solidFill>
                        </a:rPr>
                        <a:t>Hotel &amp; Resort REITs</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-0.5776</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0.077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-7.457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-0.729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-0.426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graphicFrame>
        <p:nvGraphicFramePr>
          <p:cNvPr id="673" name="Google Shape;673;p38"/>
          <p:cNvGraphicFramePr/>
          <p:nvPr/>
        </p:nvGraphicFramePr>
        <p:xfrm>
          <a:off x="814100" y="2962950"/>
          <a:ext cx="3000000" cy="3000000"/>
        </p:xfrm>
        <a:graphic>
          <a:graphicData uri="http://schemas.openxmlformats.org/drawingml/2006/table">
            <a:tbl>
              <a:tblPr>
                <a:noFill/>
                <a:tableStyleId>{E2259F3F-2119-4B11-B9A9-ACE96FD03951}</a:tableStyleId>
              </a:tblPr>
              <a:tblGrid>
                <a:gridCol w="2981600">
                  <a:extLst>
                    <a:ext uri="{9D8B030D-6E8A-4147-A177-3AD203B41FA5}">
                      <a16:colId xmlns:a16="http://schemas.microsoft.com/office/drawing/2014/main" val="20000"/>
                    </a:ext>
                  </a:extLst>
                </a:gridCol>
                <a:gridCol w="895350">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gridCol w="895350">
                  <a:extLst>
                    <a:ext uri="{9D8B030D-6E8A-4147-A177-3AD203B41FA5}">
                      <a16:colId xmlns:a16="http://schemas.microsoft.com/office/drawing/2014/main" val="20003"/>
                    </a:ext>
                  </a:extLst>
                </a:gridCol>
                <a:gridCol w="819150">
                  <a:extLst>
                    <a:ext uri="{9D8B030D-6E8A-4147-A177-3AD203B41FA5}">
                      <a16:colId xmlns:a16="http://schemas.microsoft.com/office/drawing/2014/main" val="20004"/>
                    </a:ext>
                  </a:extLst>
                </a:gridCol>
                <a:gridCol w="819150">
                  <a:extLst>
                    <a:ext uri="{9D8B030D-6E8A-4147-A177-3AD203B41FA5}">
                      <a16:colId xmlns:a16="http://schemas.microsoft.com/office/drawing/2014/main" val="20005"/>
                    </a:ext>
                  </a:extLst>
                </a:gridCol>
                <a:gridCol w="781050">
                  <a:extLst>
                    <a:ext uri="{9D8B030D-6E8A-4147-A177-3AD203B41FA5}">
                      <a16:colId xmlns:a16="http://schemas.microsoft.com/office/drawing/2014/main" val="20006"/>
                    </a:ext>
                  </a:extLst>
                </a:gridCol>
              </a:tblGrid>
              <a:tr h="257175">
                <a:tc>
                  <a:txBody>
                    <a:bodyPr/>
                    <a:lstStyle/>
                    <a:p>
                      <a:pPr marL="0" lvl="0" indent="0" algn="l" rtl="0">
                        <a:spcBef>
                          <a:spcPts val="0"/>
                        </a:spcBef>
                        <a:spcAft>
                          <a:spcPts val="0"/>
                        </a:spcAft>
                        <a:buNone/>
                      </a:pPr>
                      <a:endParaRPr b="1"/>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Coef</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Std Err</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P&gt;|t|</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[0.025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tc>
                  <a:txBody>
                    <a:bodyPr/>
                    <a:lstStyle/>
                    <a:p>
                      <a:pPr marL="0" lvl="0" indent="0" algn="r" rtl="0">
                        <a:lnSpc>
                          <a:spcPct val="115000"/>
                        </a:lnSpc>
                        <a:spcBef>
                          <a:spcPts val="0"/>
                        </a:spcBef>
                        <a:spcAft>
                          <a:spcPts val="0"/>
                        </a:spcAft>
                        <a:buNone/>
                      </a:pPr>
                      <a:r>
                        <a:rPr lang="id" sz="1150" b="1">
                          <a:solidFill>
                            <a:schemeClr val="lt2"/>
                          </a:solidFill>
                          <a:latin typeface="Roboto"/>
                          <a:ea typeface="Roboto"/>
                          <a:cs typeface="Roboto"/>
                          <a:sym typeface="Roboto"/>
                        </a:rPr>
                        <a:t>0.975]</a:t>
                      </a:r>
                      <a:endParaRPr sz="1150" b="1">
                        <a:solidFill>
                          <a:schemeClr val="lt2"/>
                        </a:solidFill>
                        <a:latin typeface="Roboto"/>
                        <a:ea typeface="Roboto"/>
                        <a:cs typeface="Roboto"/>
                        <a:sym typeface="Roboto"/>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57175">
                <a:tc>
                  <a:txBody>
                    <a:bodyPr/>
                    <a:lstStyle/>
                    <a:p>
                      <a:pPr marL="0" lvl="0" indent="0" algn="ctr" rtl="0">
                        <a:lnSpc>
                          <a:spcPct val="115000"/>
                        </a:lnSpc>
                        <a:spcBef>
                          <a:spcPts val="0"/>
                        </a:spcBef>
                        <a:spcAft>
                          <a:spcPts val="0"/>
                        </a:spcAft>
                        <a:buNone/>
                      </a:pPr>
                      <a:r>
                        <a:rPr lang="id" sz="1050" b="1">
                          <a:solidFill>
                            <a:schemeClr val="dk1"/>
                          </a:solidFill>
                        </a:rPr>
                        <a:t>Specialized REITs</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-0.1622</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0.053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-3.066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0.002</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-0.266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-0.058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57175">
                <a:tc>
                  <a:txBody>
                    <a:bodyPr/>
                    <a:lstStyle/>
                    <a:p>
                      <a:pPr marL="0" lvl="0" indent="0" algn="ctr" rtl="0">
                        <a:lnSpc>
                          <a:spcPct val="115000"/>
                        </a:lnSpc>
                        <a:spcBef>
                          <a:spcPts val="0"/>
                        </a:spcBef>
                        <a:spcAft>
                          <a:spcPts val="0"/>
                        </a:spcAft>
                        <a:buNone/>
                      </a:pPr>
                      <a:r>
                        <a:rPr lang="id" sz="1050" b="1">
                          <a:solidFill>
                            <a:schemeClr val="dk1"/>
                          </a:solidFill>
                        </a:rPr>
                        <a:t>Application Software</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-0.1598</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0.029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-5.458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-0.217</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-0.102</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57175">
                <a:tc>
                  <a:txBody>
                    <a:bodyPr/>
                    <a:lstStyle/>
                    <a:p>
                      <a:pPr marL="0" lvl="0" indent="0" algn="ctr" rtl="0">
                        <a:lnSpc>
                          <a:spcPct val="115000"/>
                        </a:lnSpc>
                        <a:spcBef>
                          <a:spcPts val="0"/>
                        </a:spcBef>
                        <a:spcAft>
                          <a:spcPts val="0"/>
                        </a:spcAft>
                        <a:buNone/>
                      </a:pPr>
                      <a:r>
                        <a:rPr lang="id" sz="1050" b="1">
                          <a:solidFill>
                            <a:schemeClr val="dk1"/>
                          </a:solidFill>
                        </a:rPr>
                        <a:t>Packaged Foods &amp; Meats</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-0.1535</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0.050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-3.089</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0.002</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-0.251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-0.056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57175">
                <a:tc>
                  <a:txBody>
                    <a:bodyPr/>
                    <a:lstStyle/>
                    <a:p>
                      <a:pPr marL="0" lvl="0" indent="0" algn="ctr" rtl="0">
                        <a:lnSpc>
                          <a:spcPct val="115000"/>
                        </a:lnSpc>
                        <a:spcBef>
                          <a:spcPts val="0"/>
                        </a:spcBef>
                        <a:spcAft>
                          <a:spcPts val="0"/>
                        </a:spcAft>
                        <a:buNone/>
                      </a:pPr>
                      <a:r>
                        <a:rPr lang="id" sz="1050" b="1">
                          <a:solidFill>
                            <a:schemeClr val="dk1"/>
                          </a:solidFill>
                        </a:rPr>
                        <a:t>Biotechnology</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-0.1123</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0.020</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-5.671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0.000</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-0.151</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-0.073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57175">
                <a:tc>
                  <a:txBody>
                    <a:bodyPr/>
                    <a:lstStyle/>
                    <a:p>
                      <a:pPr marL="0" lvl="0" indent="0" algn="ctr" rtl="0">
                        <a:lnSpc>
                          <a:spcPct val="115000"/>
                        </a:lnSpc>
                        <a:spcBef>
                          <a:spcPts val="0"/>
                        </a:spcBef>
                        <a:spcAft>
                          <a:spcPts val="0"/>
                        </a:spcAft>
                        <a:buNone/>
                      </a:pPr>
                      <a:r>
                        <a:rPr lang="id" sz="1050" b="1">
                          <a:solidFill>
                            <a:schemeClr val="dk1"/>
                          </a:solidFill>
                        </a:rPr>
                        <a:t>Health Care Equipment</a:t>
                      </a:r>
                      <a:endParaRPr sz="1050" b="1">
                        <a:solidFill>
                          <a:schemeClr val="dk1"/>
                        </a:solidFill>
                      </a:endParaRPr>
                    </a:p>
                  </a:txBody>
                  <a:tcPr marL="76200" marR="76200" marT="38100" marB="381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-0.0903</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0.034</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-2.626</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b="1">
                          <a:solidFill>
                            <a:schemeClr val="dk1"/>
                          </a:solidFill>
                        </a:rPr>
                        <a:t>0.009</a:t>
                      </a:r>
                      <a:endParaRPr sz="1050" b="1">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-0.158</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id" sz="1050">
                          <a:solidFill>
                            <a:schemeClr val="dk1"/>
                          </a:solidFill>
                        </a:rPr>
                        <a:t>-0.023</a:t>
                      </a:r>
                      <a:endParaRPr sz="1050">
                        <a:solidFill>
                          <a:schemeClr val="dk1"/>
                        </a:solidFill>
                      </a:endParaRPr>
                    </a:p>
                  </a:txBody>
                  <a:tcPr marL="76200" marR="76200" marT="38100" marB="3810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674" name="Google Shape;674;p38"/>
          <p:cNvSpPr txBox="1">
            <a:spLocks noGrp="1"/>
          </p:cNvSpPr>
          <p:nvPr>
            <p:ph type="title"/>
          </p:nvPr>
        </p:nvSpPr>
        <p:spPr>
          <a:xfrm rot="-5400000">
            <a:off x="-263100" y="1818000"/>
            <a:ext cx="13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400">
                <a:solidFill>
                  <a:schemeClr val="dk1"/>
                </a:solidFill>
              </a:rPr>
              <a:t>Top</a:t>
            </a:r>
            <a:endParaRPr sz="2400">
              <a:solidFill>
                <a:schemeClr val="dk1"/>
              </a:solidFill>
            </a:endParaRPr>
          </a:p>
        </p:txBody>
      </p:sp>
      <p:sp>
        <p:nvSpPr>
          <p:cNvPr id="675" name="Google Shape;675;p38"/>
          <p:cNvSpPr txBox="1">
            <a:spLocks noGrp="1"/>
          </p:cNvSpPr>
          <p:nvPr>
            <p:ph type="title"/>
          </p:nvPr>
        </p:nvSpPr>
        <p:spPr>
          <a:xfrm rot="-5400000">
            <a:off x="-197675" y="3464313"/>
            <a:ext cx="1305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400">
                <a:solidFill>
                  <a:schemeClr val="dk1"/>
                </a:solidFill>
              </a:rPr>
              <a:t>Bottom</a:t>
            </a:r>
            <a:endParaRPr sz="2400">
              <a:solidFill>
                <a:schemeClr val="dk1"/>
              </a:solidFill>
            </a:endParaRPr>
          </a:p>
        </p:txBody>
      </p:sp>
      <p:sp>
        <p:nvSpPr>
          <p:cNvPr id="676" name="Google Shape;676;p38"/>
          <p:cNvSpPr txBox="1">
            <a:spLocks noGrp="1"/>
          </p:cNvSpPr>
          <p:nvPr>
            <p:ph type="title"/>
          </p:nvPr>
        </p:nvSpPr>
        <p:spPr>
          <a:xfrm>
            <a:off x="2551500" y="4579800"/>
            <a:ext cx="404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2800">
                <a:solidFill>
                  <a:schemeClr val="dk1"/>
                </a:solidFill>
              </a:rPr>
              <a:t>Adj R^2: </a:t>
            </a:r>
            <a:r>
              <a:rPr lang="id">
                <a:solidFill>
                  <a:schemeClr val="dk1"/>
                </a:solidFill>
              </a:rPr>
              <a:t>0.156</a:t>
            </a:r>
            <a:endParaRPr>
              <a:solidFill>
                <a:schemeClr val="dk1"/>
              </a:solidFill>
            </a:endParaRPr>
          </a:p>
        </p:txBody>
      </p:sp>
    </p:spTree>
  </p:cSld>
  <p:clrMapOvr>
    <a:masterClrMapping/>
  </p:clrMapOvr>
</p:sld>
</file>

<file path=ppt/theme/theme1.xml><?xml version="1.0" encoding="utf-8"?>
<a:theme xmlns:a="http://schemas.openxmlformats.org/drawingml/2006/main" name="CO2 Emissions in Transport Industry by Slidesgo">
  <a:themeElements>
    <a:clrScheme name="Simple Light">
      <a:dk1>
        <a:srgbClr val="1C1C1C"/>
      </a:dk1>
      <a:lt1>
        <a:srgbClr val="3BC57F"/>
      </a:lt1>
      <a:dk2>
        <a:srgbClr val="E8E8E8"/>
      </a:dk2>
      <a:lt2>
        <a:srgbClr val="FFFFFF"/>
      </a:lt2>
      <a:accent1>
        <a:srgbClr val="40C293"/>
      </a:accent1>
      <a:accent2>
        <a:srgbClr val="3BC47F"/>
      </a:accent2>
      <a:accent3>
        <a:srgbClr val="9E9E9E"/>
      </a:accent3>
      <a:accent4>
        <a:srgbClr val="3BC57F"/>
      </a:accent4>
      <a:accent5>
        <a:srgbClr val="E8E8E8"/>
      </a:accent5>
      <a:accent6>
        <a:srgbClr val="1C1C1C"/>
      </a:accent6>
      <a:hlink>
        <a:srgbClr val="1C1C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3606</Words>
  <Application>Microsoft Office PowerPoint</Application>
  <PresentationFormat>On-screen Show (16:9)</PresentationFormat>
  <Paragraphs>953</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Roboto</vt:lpstr>
      <vt:lpstr>Montserrat</vt:lpstr>
      <vt:lpstr>Oswald Regular</vt:lpstr>
      <vt:lpstr>Arial</vt:lpstr>
      <vt:lpstr>CO2 Emissions in Transport Industry by Slidesgo</vt:lpstr>
      <vt:lpstr>Evaluating Coronavirus Effect of on 2020 Stock Returns</vt:lpstr>
      <vt:lpstr>Introduction</vt:lpstr>
      <vt:lpstr>01</vt:lpstr>
      <vt:lpstr>Business Objective  </vt:lpstr>
      <vt:lpstr>Data</vt:lpstr>
      <vt:lpstr>02</vt:lpstr>
      <vt:lpstr>Industry Classifiers </vt:lpstr>
      <vt:lpstr>Industry Classifiers Adj R^2 </vt:lpstr>
      <vt:lpstr>GIC Sub Industry Classifiers Early 2020 Returns </vt:lpstr>
      <vt:lpstr>Top</vt:lpstr>
      <vt:lpstr>2020 ClassifiersReturns </vt:lpstr>
      <vt:lpstr>03</vt:lpstr>
      <vt:lpstr>21 Metrics</vt:lpstr>
      <vt:lpstr>23 Ratios</vt:lpstr>
      <vt:lpstr>Winsorized Metrics  and Ratios</vt:lpstr>
      <vt:lpstr>Metrics &amp; Ratios Early 2020 Returns</vt:lpstr>
      <vt:lpstr>Metrics &amp; Ratios Late2020 Returns</vt:lpstr>
      <vt:lpstr>2020 Metric Returns </vt:lpstr>
      <vt:lpstr>04</vt:lpstr>
      <vt:lpstr>Metrics, Ratios, Classifiers Early 2020 Returns</vt:lpstr>
      <vt:lpstr>Metrics, Ratios, Classifiers Late 2020 Returns</vt:lpstr>
      <vt:lpstr>2020 Metric Returns </vt:lpstr>
      <vt:lpstr>Adjusted R^2</vt:lpstr>
      <vt:lpstr>Future Improvements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Coronavirus Effect of on 2020 Stock Returns</dc:title>
  <cp:lastModifiedBy>Onwuzurike, Chiebuka, Nnanyere</cp:lastModifiedBy>
  <cp:revision>1</cp:revision>
  <dcterms:modified xsi:type="dcterms:W3CDTF">2021-07-08T18:37:59Z</dcterms:modified>
</cp:coreProperties>
</file>